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62"/>
  </p:notesMasterIdLst>
  <p:handoutMasterIdLst>
    <p:handoutMasterId r:id="rId63"/>
  </p:handoutMasterIdLst>
  <p:sldIdLst>
    <p:sldId id="256" r:id="rId3"/>
    <p:sldId id="522" r:id="rId4"/>
    <p:sldId id="418" r:id="rId5"/>
    <p:sldId id="379" r:id="rId6"/>
    <p:sldId id="352" r:id="rId7"/>
    <p:sldId id="380" r:id="rId8"/>
    <p:sldId id="381" r:id="rId9"/>
    <p:sldId id="581" r:id="rId10"/>
    <p:sldId id="378" r:id="rId11"/>
    <p:sldId id="383" r:id="rId12"/>
    <p:sldId id="354" r:id="rId13"/>
    <p:sldId id="384" r:id="rId14"/>
    <p:sldId id="385" r:id="rId15"/>
    <p:sldId id="475" r:id="rId16"/>
    <p:sldId id="387" r:id="rId17"/>
    <p:sldId id="388" r:id="rId18"/>
    <p:sldId id="386" r:id="rId19"/>
    <p:sldId id="523" r:id="rId20"/>
    <p:sldId id="391" r:id="rId21"/>
    <p:sldId id="420" r:id="rId22"/>
    <p:sldId id="392" r:id="rId23"/>
    <p:sldId id="393" r:id="rId24"/>
    <p:sldId id="394" r:id="rId25"/>
    <p:sldId id="396" r:id="rId26"/>
    <p:sldId id="355" r:id="rId27"/>
    <p:sldId id="397" r:id="rId28"/>
    <p:sldId id="411" r:id="rId29"/>
    <p:sldId id="412" r:id="rId30"/>
    <p:sldId id="476" r:id="rId31"/>
    <p:sldId id="400" r:id="rId32"/>
    <p:sldId id="356" r:id="rId33"/>
    <p:sldId id="357" r:id="rId34"/>
    <p:sldId id="401" r:id="rId35"/>
    <p:sldId id="582" r:id="rId36"/>
    <p:sldId id="358" r:id="rId37"/>
    <p:sldId id="359" r:id="rId38"/>
    <p:sldId id="360" r:id="rId39"/>
    <p:sldId id="415" r:id="rId40"/>
    <p:sldId id="477" r:id="rId41"/>
    <p:sldId id="408" r:id="rId42"/>
    <p:sldId id="361" r:id="rId43"/>
    <p:sldId id="403" r:id="rId44"/>
    <p:sldId id="404" r:id="rId45"/>
    <p:sldId id="405" r:id="rId46"/>
    <p:sldId id="362" r:id="rId47"/>
    <p:sldId id="364" r:id="rId48"/>
    <p:sldId id="406" r:id="rId49"/>
    <p:sldId id="417" r:id="rId50"/>
    <p:sldId id="407" r:id="rId51"/>
    <p:sldId id="365" r:id="rId52"/>
    <p:sldId id="409" r:id="rId53"/>
    <p:sldId id="367" r:id="rId54"/>
    <p:sldId id="368" r:id="rId55"/>
    <p:sldId id="369" r:id="rId56"/>
    <p:sldId id="410" r:id="rId57"/>
    <p:sldId id="371" r:id="rId58"/>
    <p:sldId id="376" r:id="rId59"/>
    <p:sldId id="580" r:id="rId60"/>
    <p:sldId id="377" r:id="rId61"/>
  </p:sldIdLst>
  <p:sldSz cx="9144000" cy="6858000" type="screen4x3"/>
  <p:notesSz cx="6858000" cy="9144000"/>
  <p:custDataLst>
    <p:tags r:id="rId64"/>
  </p:custDataLst>
  <p:defaultTex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7532" autoAdjust="0"/>
  </p:normalViewPr>
  <p:slideViewPr>
    <p:cSldViewPr>
      <p:cViewPr varScale="1">
        <p:scale>
          <a:sx n="81" d="100"/>
          <a:sy n="81" d="100"/>
        </p:scale>
        <p:origin x="1498" y="53"/>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963F31C-5432-975F-6ECD-7EBCECD1B41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DC602332-3D70-7FEF-F6F9-D2797642B8E1}"/>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E928EB3E-911E-4044-B1AC-78A63DD437AA}" type="datetimeFigureOut">
              <a:rPr lang="zh-CN" altLang="en-US"/>
              <a:pPr>
                <a:defRPr/>
              </a:pPr>
              <a:t>2023/9/6</a:t>
            </a:fld>
            <a:endParaRPr lang="zh-CN" altLang="en-US"/>
          </a:p>
        </p:txBody>
      </p:sp>
      <p:sp>
        <p:nvSpPr>
          <p:cNvPr id="4" name="页脚占位符 3">
            <a:extLst>
              <a:ext uri="{FF2B5EF4-FFF2-40B4-BE49-F238E27FC236}">
                <a16:creationId xmlns:a16="http://schemas.microsoft.com/office/drawing/2014/main" id="{286769BB-B9F3-3EC5-F5E5-B864AA0D4AE4}"/>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a:extLst>
              <a:ext uri="{FF2B5EF4-FFF2-40B4-BE49-F238E27FC236}">
                <a16:creationId xmlns:a16="http://schemas.microsoft.com/office/drawing/2014/main" id="{4B41287D-BE35-18E7-80F4-0ACD604C6AD0}"/>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645D43F-29A9-4C20-8938-C471F90BA98B}" type="slidenum">
              <a:rPr lang="zh-CN" altLang="en-US"/>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593B9A0-F07F-7DDB-4A21-C8BC0378AA96}"/>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AA36718A-D493-D631-8C06-96268D35F8A2}"/>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96B8C990-3AB1-4B6B-B064-7B014A053FB7}" type="datetimeFigureOut">
              <a:rPr lang="zh-CN" altLang="en-US"/>
              <a:pPr>
                <a:defRPr/>
              </a:pPr>
              <a:t>2023/9/6</a:t>
            </a:fld>
            <a:endParaRPr lang="zh-CN" altLang="en-US"/>
          </a:p>
        </p:txBody>
      </p:sp>
      <p:sp>
        <p:nvSpPr>
          <p:cNvPr id="4" name="幻灯片图像占位符 3">
            <a:extLst>
              <a:ext uri="{FF2B5EF4-FFF2-40B4-BE49-F238E27FC236}">
                <a16:creationId xmlns:a16="http://schemas.microsoft.com/office/drawing/2014/main" id="{F0E50DE1-EAEF-B7F0-B639-5FA049AB1BF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97D61888-84C9-05BA-AF70-6191B303622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E24F1107-309F-7FF9-9C7D-F0F3236BCC3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135FDC6D-F3DD-E558-C1B8-523C85080992}"/>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7BFB953-FCAF-4564-B1BF-F7FF2C24D08D}"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a:extLst>
              <a:ext uri="{FF2B5EF4-FFF2-40B4-BE49-F238E27FC236}">
                <a16:creationId xmlns:a16="http://schemas.microsoft.com/office/drawing/2014/main" id="{B6C743D8-3D1C-712F-2DBD-57028D0153D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6626" name="备注占位符 2">
            <a:extLst>
              <a:ext uri="{FF2B5EF4-FFF2-40B4-BE49-F238E27FC236}">
                <a16:creationId xmlns:a16="http://schemas.microsoft.com/office/drawing/2014/main" id="{E2374E90-692C-FEB1-6CEC-542C2F38E56A}"/>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6627" name="灯片编号占位符 3">
            <a:extLst>
              <a:ext uri="{FF2B5EF4-FFF2-40B4-BE49-F238E27FC236}">
                <a16:creationId xmlns:a16="http://schemas.microsoft.com/office/drawing/2014/main" id="{AE65B858-219E-3004-DAEB-FA6AED6EE7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6722A8-7221-4F23-8950-BCA43E1D6101}" type="slidenum">
              <a:rPr lang="zh-CN" altLang="en-US" sz="1800"/>
              <a:pPr/>
              <a:t>5</a:t>
            </a:fld>
            <a:endParaRPr lang="zh-CN" altLang="en-US"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a:extLst>
              <a:ext uri="{FF2B5EF4-FFF2-40B4-BE49-F238E27FC236}">
                <a16:creationId xmlns:a16="http://schemas.microsoft.com/office/drawing/2014/main" id="{2408F6CE-FDE9-3809-1932-4FCAED8C9E2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1442" name="备注占位符 2">
            <a:extLst>
              <a:ext uri="{FF2B5EF4-FFF2-40B4-BE49-F238E27FC236}">
                <a16:creationId xmlns:a16="http://schemas.microsoft.com/office/drawing/2014/main" id="{8954F0D8-0442-DBF8-2F42-05E9C51E33B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1443" name="灯片编号占位符 3">
            <a:extLst>
              <a:ext uri="{FF2B5EF4-FFF2-40B4-BE49-F238E27FC236}">
                <a16:creationId xmlns:a16="http://schemas.microsoft.com/office/drawing/2014/main" id="{CF2E51DC-623A-A769-6B83-F48DEE7E3F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CF96F1E-0CAA-45B7-833E-A2C5523B834C}" type="slidenum">
              <a:rPr lang="zh-CN" altLang="en-US" sz="1800"/>
              <a:pPr/>
              <a:t>30</a:t>
            </a:fld>
            <a:endParaRPr lang="zh-CN" altLang="en-US"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a:extLst>
              <a:ext uri="{FF2B5EF4-FFF2-40B4-BE49-F238E27FC236}">
                <a16:creationId xmlns:a16="http://schemas.microsoft.com/office/drawing/2014/main" id="{2023B3F3-2434-2A32-78A7-6C904557A33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3490" name="备注占位符 2">
            <a:extLst>
              <a:ext uri="{FF2B5EF4-FFF2-40B4-BE49-F238E27FC236}">
                <a16:creationId xmlns:a16="http://schemas.microsoft.com/office/drawing/2014/main" id="{0653AF4B-5817-F320-9884-2481F935191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3491" name="日期占位符 3">
            <a:extLst>
              <a:ext uri="{FF2B5EF4-FFF2-40B4-BE49-F238E27FC236}">
                <a16:creationId xmlns:a16="http://schemas.microsoft.com/office/drawing/2014/main" id="{458651BA-8071-0AA3-7122-E9B0CDF3F190}"/>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921B30B1-C10F-4626-A790-8A20717A5C98}"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63492" name="灯片编号占位符 4">
            <a:extLst>
              <a:ext uri="{FF2B5EF4-FFF2-40B4-BE49-F238E27FC236}">
                <a16:creationId xmlns:a16="http://schemas.microsoft.com/office/drawing/2014/main" id="{C50DF383-0206-3F8B-8A45-93A28641DED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674D43-0EEF-46C7-A133-F499CBB0A8A9}" type="slidenum">
              <a:rPr lang="zh-CN" altLang="en-US" sz="1800">
                <a:latin typeface="等线" panose="02010600030101010101" pitchFamily="2" charset="-122"/>
                <a:ea typeface="等线" panose="02010600030101010101" pitchFamily="2" charset="-122"/>
              </a:rPr>
              <a:pPr/>
              <a:t>31</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a:extLst>
              <a:ext uri="{FF2B5EF4-FFF2-40B4-BE49-F238E27FC236}">
                <a16:creationId xmlns:a16="http://schemas.microsoft.com/office/drawing/2014/main" id="{991EFB92-4E36-4AB0-D013-0404D515962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5538" name="备注占位符 2">
            <a:extLst>
              <a:ext uri="{FF2B5EF4-FFF2-40B4-BE49-F238E27FC236}">
                <a16:creationId xmlns:a16="http://schemas.microsoft.com/office/drawing/2014/main" id="{58E347BB-A9B5-F180-B29C-129DA540B2EC}"/>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5539" name="日期占位符 3">
            <a:extLst>
              <a:ext uri="{FF2B5EF4-FFF2-40B4-BE49-F238E27FC236}">
                <a16:creationId xmlns:a16="http://schemas.microsoft.com/office/drawing/2014/main" id="{A0A13202-8651-0A59-597D-E0E93EA30B5F}"/>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278A5C78-69E0-4109-9820-EBB6D784F699}"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65540" name="灯片编号占位符 4">
            <a:extLst>
              <a:ext uri="{FF2B5EF4-FFF2-40B4-BE49-F238E27FC236}">
                <a16:creationId xmlns:a16="http://schemas.microsoft.com/office/drawing/2014/main" id="{596B7EDE-DCBE-7770-DD3F-07FB92EB60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3CF55C-FEDE-45C4-A35C-1874993C3969}" type="slidenum">
              <a:rPr lang="zh-CN" altLang="en-US" sz="1800">
                <a:latin typeface="等线" panose="02010600030101010101" pitchFamily="2" charset="-122"/>
                <a:ea typeface="等线" panose="02010600030101010101" pitchFamily="2" charset="-122"/>
              </a:rPr>
              <a:pPr/>
              <a:t>32</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a:extLst>
              <a:ext uri="{FF2B5EF4-FFF2-40B4-BE49-F238E27FC236}">
                <a16:creationId xmlns:a16="http://schemas.microsoft.com/office/drawing/2014/main" id="{C7E2B2D1-4AFE-00DC-5C97-60BC8011418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8610" name="备注占位符 2">
            <a:extLst>
              <a:ext uri="{FF2B5EF4-FFF2-40B4-BE49-F238E27FC236}">
                <a16:creationId xmlns:a16="http://schemas.microsoft.com/office/drawing/2014/main" id="{30E788C0-A905-69BA-2B0B-C25E15C0BCD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8611" name="日期占位符 3">
            <a:extLst>
              <a:ext uri="{FF2B5EF4-FFF2-40B4-BE49-F238E27FC236}">
                <a16:creationId xmlns:a16="http://schemas.microsoft.com/office/drawing/2014/main" id="{26152999-BDE6-A0D0-147E-3FEDB538AB03}"/>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32135087-2B5E-4171-AF2F-58F193C7F63B}"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68612" name="灯片编号占位符 4">
            <a:extLst>
              <a:ext uri="{FF2B5EF4-FFF2-40B4-BE49-F238E27FC236}">
                <a16:creationId xmlns:a16="http://schemas.microsoft.com/office/drawing/2014/main" id="{1926D5C5-F9BA-5DC4-C26E-C6B99A2DB6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D30C67-632D-43B4-B6A0-3A6C8C47EF7D}" type="slidenum">
              <a:rPr lang="zh-CN" altLang="en-US" sz="1800">
                <a:latin typeface="等线" panose="02010600030101010101" pitchFamily="2" charset="-122"/>
                <a:ea typeface="等线" panose="02010600030101010101" pitchFamily="2" charset="-122"/>
              </a:rPr>
              <a:pPr/>
              <a:t>34</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a:extLst>
              <a:ext uri="{FF2B5EF4-FFF2-40B4-BE49-F238E27FC236}">
                <a16:creationId xmlns:a16="http://schemas.microsoft.com/office/drawing/2014/main" id="{C87F7A58-291F-0B93-0192-6D67274B16F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0658" name="备注占位符 2">
            <a:extLst>
              <a:ext uri="{FF2B5EF4-FFF2-40B4-BE49-F238E27FC236}">
                <a16:creationId xmlns:a16="http://schemas.microsoft.com/office/drawing/2014/main" id="{852DC9E2-4148-270E-D3AC-8C5B28EDB2DA}"/>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0659" name="日期占位符 3">
            <a:extLst>
              <a:ext uri="{FF2B5EF4-FFF2-40B4-BE49-F238E27FC236}">
                <a16:creationId xmlns:a16="http://schemas.microsoft.com/office/drawing/2014/main" id="{16572330-87FA-2A53-C561-AFB2C38631E4}"/>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97A57152-E757-4723-A1E2-17A2411EE2A4}"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70660" name="灯片编号占位符 4">
            <a:extLst>
              <a:ext uri="{FF2B5EF4-FFF2-40B4-BE49-F238E27FC236}">
                <a16:creationId xmlns:a16="http://schemas.microsoft.com/office/drawing/2014/main" id="{162F18E4-79F9-9E5B-E993-5A828E69AB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88B122-2C1D-4A81-90A7-0D24408034F9}" type="slidenum">
              <a:rPr lang="zh-CN" altLang="en-US" sz="1800">
                <a:latin typeface="等线" panose="02010600030101010101" pitchFamily="2" charset="-122"/>
                <a:ea typeface="等线" panose="02010600030101010101" pitchFamily="2" charset="-122"/>
              </a:rPr>
              <a:pPr/>
              <a:t>35</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a:extLst>
              <a:ext uri="{FF2B5EF4-FFF2-40B4-BE49-F238E27FC236}">
                <a16:creationId xmlns:a16="http://schemas.microsoft.com/office/drawing/2014/main" id="{9AFD80A7-8012-550D-F70A-E8917D47058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2706" name="备注占位符 2">
            <a:extLst>
              <a:ext uri="{FF2B5EF4-FFF2-40B4-BE49-F238E27FC236}">
                <a16:creationId xmlns:a16="http://schemas.microsoft.com/office/drawing/2014/main" id="{F7AD4223-2F4D-3983-7607-8AEF6B55DBA1}"/>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日期占位符 3">
            <a:extLst>
              <a:ext uri="{FF2B5EF4-FFF2-40B4-BE49-F238E27FC236}">
                <a16:creationId xmlns:a16="http://schemas.microsoft.com/office/drawing/2014/main" id="{075A3D57-61BF-1234-FD2E-44B4E70D6C08}"/>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2E93A95D-DDFF-4379-A3FF-4CAA0665D798}"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72708" name="灯片编号占位符 4">
            <a:extLst>
              <a:ext uri="{FF2B5EF4-FFF2-40B4-BE49-F238E27FC236}">
                <a16:creationId xmlns:a16="http://schemas.microsoft.com/office/drawing/2014/main" id="{0E94D663-81D6-E0A8-AB7F-ED4BE0D4F2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E43B18-88DB-4D54-8252-A32823F57A30}" type="slidenum">
              <a:rPr lang="zh-CN" altLang="en-US" sz="1800">
                <a:latin typeface="等线" panose="02010600030101010101" pitchFamily="2" charset="-122"/>
                <a:ea typeface="等线" panose="02010600030101010101" pitchFamily="2" charset="-122"/>
              </a:rPr>
              <a:pPr/>
              <a:t>36</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a:extLst>
              <a:ext uri="{FF2B5EF4-FFF2-40B4-BE49-F238E27FC236}">
                <a16:creationId xmlns:a16="http://schemas.microsoft.com/office/drawing/2014/main" id="{37EB8C78-0F83-3A40-653E-9830AB4F444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4754" name="备注占位符 2">
            <a:extLst>
              <a:ext uri="{FF2B5EF4-FFF2-40B4-BE49-F238E27FC236}">
                <a16:creationId xmlns:a16="http://schemas.microsoft.com/office/drawing/2014/main" id="{A07BFD92-0D76-0790-1C58-0F1EF81B97CA}"/>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4755" name="日期占位符 3">
            <a:extLst>
              <a:ext uri="{FF2B5EF4-FFF2-40B4-BE49-F238E27FC236}">
                <a16:creationId xmlns:a16="http://schemas.microsoft.com/office/drawing/2014/main" id="{FADC590E-3CD6-4EAC-49AA-70152DD4AEA5}"/>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BE2AC87F-2A45-4798-94FD-8F45BE006830}"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74756" name="灯片编号占位符 4">
            <a:extLst>
              <a:ext uri="{FF2B5EF4-FFF2-40B4-BE49-F238E27FC236}">
                <a16:creationId xmlns:a16="http://schemas.microsoft.com/office/drawing/2014/main" id="{C83263AA-0300-DB71-DE71-7DA0C48CCF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06C0C3-C48B-41C5-A4EB-C3A87CA89CCA}" type="slidenum">
              <a:rPr lang="zh-CN" altLang="en-US" sz="1800">
                <a:latin typeface="等线" panose="02010600030101010101" pitchFamily="2" charset="-122"/>
                <a:ea typeface="等线" panose="02010600030101010101" pitchFamily="2" charset="-122"/>
              </a:rPr>
              <a:pPr/>
              <a:t>37</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a:extLst>
              <a:ext uri="{FF2B5EF4-FFF2-40B4-BE49-F238E27FC236}">
                <a16:creationId xmlns:a16="http://schemas.microsoft.com/office/drawing/2014/main" id="{2A3BEBCB-258B-4C44-A564-F9386A19C92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6802" name="备注占位符 2">
            <a:extLst>
              <a:ext uri="{FF2B5EF4-FFF2-40B4-BE49-F238E27FC236}">
                <a16:creationId xmlns:a16="http://schemas.microsoft.com/office/drawing/2014/main" id="{B0F619DA-028F-3E60-D4DE-9A3A65E352C9}"/>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6803" name="灯片编号占位符 3">
            <a:extLst>
              <a:ext uri="{FF2B5EF4-FFF2-40B4-BE49-F238E27FC236}">
                <a16:creationId xmlns:a16="http://schemas.microsoft.com/office/drawing/2014/main" id="{5562C76A-E7F0-3130-94E4-D3C5A7C628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6D2AC1-7886-4DF6-A7E7-77DD85609A4C}" type="slidenum">
              <a:rPr lang="zh-CN" altLang="en-US" sz="1800"/>
              <a:pPr/>
              <a:t>38</a:t>
            </a:fld>
            <a:endParaRPr lang="zh-CN" altLang="en-US"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a:extLst>
              <a:ext uri="{FF2B5EF4-FFF2-40B4-BE49-F238E27FC236}">
                <a16:creationId xmlns:a16="http://schemas.microsoft.com/office/drawing/2014/main" id="{E0E69641-3E66-A3F1-9B79-D54D5FAEC246}"/>
              </a:ext>
            </a:extLst>
          </p:cNvPr>
          <p:cNvSpPr>
            <a:spLocks noChangeArrowheads="1" noTextEdit="1"/>
          </p:cNvSpPr>
          <p:nvPr>
            <p:ph type="sldImg" idx="4294967295"/>
          </p:nvPr>
        </p:nvSpPr>
        <p:spPr bwMode="auto">
          <a:ln>
            <a:solidFill>
              <a:srgbClr val="000000"/>
            </a:solidFill>
            <a:miter lim="800000"/>
            <a:headEnd/>
            <a:tailEnd/>
          </a:ln>
        </p:spPr>
      </p:sp>
      <p:sp>
        <p:nvSpPr>
          <p:cNvPr id="78850" name="文本占位符 2">
            <a:extLst>
              <a:ext uri="{FF2B5EF4-FFF2-40B4-BE49-F238E27FC236}">
                <a16:creationId xmlns:a16="http://schemas.microsoft.com/office/drawing/2014/main" id="{D9031956-4D67-5517-8F14-A4481EDF0CE0}"/>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a:extLst>
              <a:ext uri="{FF2B5EF4-FFF2-40B4-BE49-F238E27FC236}">
                <a16:creationId xmlns:a16="http://schemas.microsoft.com/office/drawing/2014/main" id="{2A297845-CBD7-3A9F-809E-35816031FA2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1922" name="备注占位符 2">
            <a:extLst>
              <a:ext uri="{FF2B5EF4-FFF2-40B4-BE49-F238E27FC236}">
                <a16:creationId xmlns:a16="http://schemas.microsoft.com/office/drawing/2014/main" id="{F3915499-15D4-A222-2A94-954B7B6BBDE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81923" name="日期占位符 3">
            <a:extLst>
              <a:ext uri="{FF2B5EF4-FFF2-40B4-BE49-F238E27FC236}">
                <a16:creationId xmlns:a16="http://schemas.microsoft.com/office/drawing/2014/main" id="{9633A2CD-3E2F-2AAA-1536-2296755CA7F1}"/>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607B1436-ABE7-429C-B508-5D7627019DD2}"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81924" name="灯片编号占位符 4">
            <a:extLst>
              <a:ext uri="{FF2B5EF4-FFF2-40B4-BE49-F238E27FC236}">
                <a16:creationId xmlns:a16="http://schemas.microsoft.com/office/drawing/2014/main" id="{3E7D3EBA-3286-DC33-B788-D41CC9FDD2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1592D0-C67E-4FD1-933C-0DCD84BB4749}" type="slidenum">
              <a:rPr lang="zh-CN" altLang="en-US" sz="1800">
                <a:latin typeface="等线" panose="02010600030101010101" pitchFamily="2" charset="-122"/>
                <a:ea typeface="等线" panose="02010600030101010101" pitchFamily="2" charset="-122"/>
              </a:rPr>
              <a:pPr/>
              <a:t>41</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3238C1EE-C618-7B05-CDEB-6CF23290520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1746" name="备注占位符 2">
            <a:extLst>
              <a:ext uri="{FF2B5EF4-FFF2-40B4-BE49-F238E27FC236}">
                <a16:creationId xmlns:a16="http://schemas.microsoft.com/office/drawing/2014/main" id="{32B90E16-D89A-63EF-7E35-5D52DDAB748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1747" name="灯片编号占位符 3">
            <a:extLst>
              <a:ext uri="{FF2B5EF4-FFF2-40B4-BE49-F238E27FC236}">
                <a16:creationId xmlns:a16="http://schemas.microsoft.com/office/drawing/2014/main" id="{F6F0798B-30F4-9C25-F1F5-D740449AF60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506B9D5-B5BC-467D-BA6F-25708260BB1B}" type="slidenum">
              <a:rPr lang="zh-CN" altLang="en-US" sz="1800"/>
              <a:pPr/>
              <a:t>9</a:t>
            </a:fld>
            <a:endParaRPr lang="zh-CN" altLang="en-US"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id="{9FD3D010-832C-1F14-93BF-E143F1720CA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6018" name="备注占位符 2">
            <a:extLst>
              <a:ext uri="{FF2B5EF4-FFF2-40B4-BE49-F238E27FC236}">
                <a16:creationId xmlns:a16="http://schemas.microsoft.com/office/drawing/2014/main" id="{F382873C-836F-13CA-0E41-0C5541816551}"/>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86019" name="日期占位符 3">
            <a:extLst>
              <a:ext uri="{FF2B5EF4-FFF2-40B4-BE49-F238E27FC236}">
                <a16:creationId xmlns:a16="http://schemas.microsoft.com/office/drawing/2014/main" id="{15524962-BBD2-1A83-81A6-3A5DA1A97FA6}"/>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5AE0C0F3-CAE7-43DF-804F-DF1990DA2479}"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86020" name="灯片编号占位符 4">
            <a:extLst>
              <a:ext uri="{FF2B5EF4-FFF2-40B4-BE49-F238E27FC236}">
                <a16:creationId xmlns:a16="http://schemas.microsoft.com/office/drawing/2014/main" id="{11AA5A4A-DC8D-CB69-A8B2-96456F855D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524DD7-6B04-4CED-A26B-E5A5AD33B2B6}" type="slidenum">
              <a:rPr lang="zh-CN" altLang="en-US" sz="1800">
                <a:latin typeface="等线" panose="02010600030101010101" pitchFamily="2" charset="-122"/>
                <a:ea typeface="等线" panose="02010600030101010101" pitchFamily="2" charset="-122"/>
              </a:rPr>
              <a:pPr/>
              <a:t>44</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a:extLst>
              <a:ext uri="{FF2B5EF4-FFF2-40B4-BE49-F238E27FC236}">
                <a16:creationId xmlns:a16="http://schemas.microsoft.com/office/drawing/2014/main" id="{A8007B6E-13C3-36B6-E69A-3CABEA140DA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8066" name="备注占位符 2">
            <a:extLst>
              <a:ext uri="{FF2B5EF4-FFF2-40B4-BE49-F238E27FC236}">
                <a16:creationId xmlns:a16="http://schemas.microsoft.com/office/drawing/2014/main" id="{0EED682B-ACCF-5D91-A89B-BA68FB5A560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88067" name="日期占位符 3">
            <a:extLst>
              <a:ext uri="{FF2B5EF4-FFF2-40B4-BE49-F238E27FC236}">
                <a16:creationId xmlns:a16="http://schemas.microsoft.com/office/drawing/2014/main" id="{D01AECBB-E80E-6CFE-58AC-6AD6C176669F}"/>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CEC5B543-FDF8-471F-9981-59EEE52209E3}"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88068" name="灯片编号占位符 4">
            <a:extLst>
              <a:ext uri="{FF2B5EF4-FFF2-40B4-BE49-F238E27FC236}">
                <a16:creationId xmlns:a16="http://schemas.microsoft.com/office/drawing/2014/main" id="{64C213C9-38BD-C28A-6250-6081D52770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21F84B-CD3C-46F4-97C8-681739A9870D}" type="slidenum">
              <a:rPr lang="zh-CN" altLang="en-US" sz="1800">
                <a:latin typeface="等线" panose="02010600030101010101" pitchFamily="2" charset="-122"/>
                <a:ea typeface="等线" panose="02010600030101010101" pitchFamily="2" charset="-122"/>
              </a:rPr>
              <a:pPr/>
              <a:t>45</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a:extLst>
              <a:ext uri="{FF2B5EF4-FFF2-40B4-BE49-F238E27FC236}">
                <a16:creationId xmlns:a16="http://schemas.microsoft.com/office/drawing/2014/main" id="{F04ADEB5-916F-0199-A90F-BFA1B072312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0114" name="备注占位符 2">
            <a:extLst>
              <a:ext uri="{FF2B5EF4-FFF2-40B4-BE49-F238E27FC236}">
                <a16:creationId xmlns:a16="http://schemas.microsoft.com/office/drawing/2014/main" id="{A9B8A8FC-740D-34E4-59B4-B8D67F80DD68}"/>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90115" name="日期占位符 3">
            <a:extLst>
              <a:ext uri="{FF2B5EF4-FFF2-40B4-BE49-F238E27FC236}">
                <a16:creationId xmlns:a16="http://schemas.microsoft.com/office/drawing/2014/main" id="{BEBC61F7-9D02-F708-3DA5-DFC4BFD509C5}"/>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C753DEB7-9D8B-420F-8560-59EC38AD43AA}"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90116" name="灯片编号占位符 4">
            <a:extLst>
              <a:ext uri="{FF2B5EF4-FFF2-40B4-BE49-F238E27FC236}">
                <a16:creationId xmlns:a16="http://schemas.microsoft.com/office/drawing/2014/main" id="{B496EEC1-0638-D532-1E04-DFE430B252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A031C5-CFC0-4879-B02F-4252CC84657A}" type="slidenum">
              <a:rPr lang="zh-CN" altLang="en-US" sz="1800">
                <a:latin typeface="等线" panose="02010600030101010101" pitchFamily="2" charset="-122"/>
                <a:ea typeface="等线" panose="02010600030101010101" pitchFamily="2" charset="-122"/>
              </a:rPr>
              <a:pPr/>
              <a:t>46</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a:extLst>
              <a:ext uri="{FF2B5EF4-FFF2-40B4-BE49-F238E27FC236}">
                <a16:creationId xmlns:a16="http://schemas.microsoft.com/office/drawing/2014/main" id="{5C82D772-84FC-6F5F-8512-2ACA42D199A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5234" name="备注占位符 2">
            <a:extLst>
              <a:ext uri="{FF2B5EF4-FFF2-40B4-BE49-F238E27FC236}">
                <a16:creationId xmlns:a16="http://schemas.microsoft.com/office/drawing/2014/main" id="{6A8FB4B5-740C-51FA-3D0E-0F5606AA2FAA}"/>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95235" name="日期占位符 3">
            <a:extLst>
              <a:ext uri="{FF2B5EF4-FFF2-40B4-BE49-F238E27FC236}">
                <a16:creationId xmlns:a16="http://schemas.microsoft.com/office/drawing/2014/main" id="{4280C034-AAEF-8C2E-BD70-B27AD3DD3A08}"/>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1BD265D9-6584-4536-AD50-C9BB00F2CE0F}"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95236" name="灯片编号占位符 4">
            <a:extLst>
              <a:ext uri="{FF2B5EF4-FFF2-40B4-BE49-F238E27FC236}">
                <a16:creationId xmlns:a16="http://schemas.microsoft.com/office/drawing/2014/main" id="{DE9D0798-382D-8351-7053-18E795EC38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820A4D-1664-4215-B9D9-92DAB401CDF8}" type="slidenum">
              <a:rPr lang="zh-CN" altLang="en-US" sz="1800">
                <a:latin typeface="等线" panose="02010600030101010101" pitchFamily="2" charset="-122"/>
                <a:ea typeface="等线" panose="02010600030101010101" pitchFamily="2" charset="-122"/>
              </a:rPr>
              <a:pPr/>
              <a:t>50</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a:extLst>
              <a:ext uri="{FF2B5EF4-FFF2-40B4-BE49-F238E27FC236}">
                <a16:creationId xmlns:a16="http://schemas.microsoft.com/office/drawing/2014/main" id="{7A4A7E29-BCAC-5DAA-4AD6-DCFA0002DE4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8306" name="备注占位符 2">
            <a:extLst>
              <a:ext uri="{FF2B5EF4-FFF2-40B4-BE49-F238E27FC236}">
                <a16:creationId xmlns:a16="http://schemas.microsoft.com/office/drawing/2014/main" id="{9A23B466-16F0-33C0-A9CB-C9A7D41F526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98307" name="日期占位符 3">
            <a:extLst>
              <a:ext uri="{FF2B5EF4-FFF2-40B4-BE49-F238E27FC236}">
                <a16:creationId xmlns:a16="http://schemas.microsoft.com/office/drawing/2014/main" id="{7AA80DFE-1A48-9BFD-92BD-A9B1FA8CB08F}"/>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58B57411-25B9-43CC-ACFB-F4A98EB9E047}"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98308" name="灯片编号占位符 4">
            <a:extLst>
              <a:ext uri="{FF2B5EF4-FFF2-40B4-BE49-F238E27FC236}">
                <a16:creationId xmlns:a16="http://schemas.microsoft.com/office/drawing/2014/main" id="{E2B49A46-A0FC-EE3D-C857-0C87B2BD2C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A30B903-BEFC-437C-B5BD-ED4E798C556E}" type="slidenum">
              <a:rPr lang="zh-CN" altLang="en-US" sz="1800">
                <a:latin typeface="等线" panose="02010600030101010101" pitchFamily="2" charset="-122"/>
                <a:ea typeface="等线" panose="02010600030101010101" pitchFamily="2" charset="-122"/>
              </a:rPr>
              <a:pPr/>
              <a:t>52</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a:extLst>
              <a:ext uri="{FF2B5EF4-FFF2-40B4-BE49-F238E27FC236}">
                <a16:creationId xmlns:a16="http://schemas.microsoft.com/office/drawing/2014/main" id="{2BB30A75-C028-6201-E9BA-536E5D2B999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00354" name="备注占位符 2">
            <a:extLst>
              <a:ext uri="{FF2B5EF4-FFF2-40B4-BE49-F238E27FC236}">
                <a16:creationId xmlns:a16="http://schemas.microsoft.com/office/drawing/2014/main" id="{22794EA1-B63F-27E6-259B-ED4ABDED2F5A}"/>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00355" name="日期占位符 3">
            <a:extLst>
              <a:ext uri="{FF2B5EF4-FFF2-40B4-BE49-F238E27FC236}">
                <a16:creationId xmlns:a16="http://schemas.microsoft.com/office/drawing/2014/main" id="{BA16D115-3357-699C-0F02-FB2DD0E133F4}"/>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3D616197-B2F6-4242-864B-841C8A912CC9}"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100356" name="灯片编号占位符 4">
            <a:extLst>
              <a:ext uri="{FF2B5EF4-FFF2-40B4-BE49-F238E27FC236}">
                <a16:creationId xmlns:a16="http://schemas.microsoft.com/office/drawing/2014/main" id="{FC0DBDDF-738A-D02B-5694-CBAD2D9DED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2A51512-F537-4425-BE93-51D231A17411}" type="slidenum">
              <a:rPr lang="zh-CN" altLang="en-US" sz="1800">
                <a:latin typeface="等线" panose="02010600030101010101" pitchFamily="2" charset="-122"/>
                <a:ea typeface="等线" panose="02010600030101010101" pitchFamily="2" charset="-122"/>
              </a:rPr>
              <a:pPr/>
              <a:t>53</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a:extLst>
              <a:ext uri="{FF2B5EF4-FFF2-40B4-BE49-F238E27FC236}">
                <a16:creationId xmlns:a16="http://schemas.microsoft.com/office/drawing/2014/main" id="{64144E7F-9E17-65E4-3005-49EF84AE4F2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02402" name="备注占位符 2">
            <a:extLst>
              <a:ext uri="{FF2B5EF4-FFF2-40B4-BE49-F238E27FC236}">
                <a16:creationId xmlns:a16="http://schemas.microsoft.com/office/drawing/2014/main" id="{BDE83BBF-555A-B65F-90A8-87C7FCD15064}"/>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02403" name="日期占位符 3">
            <a:extLst>
              <a:ext uri="{FF2B5EF4-FFF2-40B4-BE49-F238E27FC236}">
                <a16:creationId xmlns:a16="http://schemas.microsoft.com/office/drawing/2014/main" id="{41411C6D-8C50-7ADE-2ABB-9DCBE36B60C1}"/>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06213A20-C0BE-4FE9-9E83-C9C81055DEEF}"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102404" name="灯片编号占位符 4">
            <a:extLst>
              <a:ext uri="{FF2B5EF4-FFF2-40B4-BE49-F238E27FC236}">
                <a16:creationId xmlns:a16="http://schemas.microsoft.com/office/drawing/2014/main" id="{25C82544-4820-7890-F1AB-8C4759DE85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FACFBB-583B-456F-B577-DF084C4C319E}" type="slidenum">
              <a:rPr lang="zh-CN" altLang="en-US" sz="1800">
                <a:latin typeface="等线" panose="02010600030101010101" pitchFamily="2" charset="-122"/>
                <a:ea typeface="等线" panose="02010600030101010101" pitchFamily="2" charset="-122"/>
              </a:rPr>
              <a:pPr/>
              <a:t>54</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1">
            <a:extLst>
              <a:ext uri="{FF2B5EF4-FFF2-40B4-BE49-F238E27FC236}">
                <a16:creationId xmlns:a16="http://schemas.microsoft.com/office/drawing/2014/main" id="{E9723CC0-16EB-E303-1735-73480F84A33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05474" name="备注占位符 2">
            <a:extLst>
              <a:ext uri="{FF2B5EF4-FFF2-40B4-BE49-F238E27FC236}">
                <a16:creationId xmlns:a16="http://schemas.microsoft.com/office/drawing/2014/main" id="{F63826C4-C614-0E50-8939-9DED7636FE33}"/>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solidFill>
                  <a:srgbClr val="262626"/>
                </a:solidFill>
                <a:latin typeface="黑体" panose="02010609060101010101" pitchFamily="49" charset="-122"/>
                <a:ea typeface="黑体" panose="02010609060101010101" pitchFamily="49" charset="-122"/>
                <a:sym typeface="微软雅黑" panose="020B0503020204020204" pitchFamily="34" charset="-122"/>
              </a:rPr>
              <a:t>基本分配公正的实现是一个十分复杂的过程。</a:t>
            </a:r>
            <a:endParaRPr lang="en-US" altLang="zh-CN">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a:p>
            <a:pPr eaLnBrk="1" hangingPunct="1"/>
            <a:endParaRPr lang="en-US" altLang="zh-CN">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a:p>
            <a:pPr eaLnBrk="1" hangingPunct="1"/>
            <a:r>
              <a:rPr lang="zh-CN" altLang="en-US">
                <a:solidFill>
                  <a:srgbClr val="262626"/>
                </a:solidFill>
                <a:latin typeface="黑体" panose="02010609060101010101" pitchFamily="49" charset="-122"/>
                <a:ea typeface="黑体" panose="02010609060101010101" pitchFamily="49" charset="-122"/>
                <a:sym typeface="微软雅黑" panose="020B0503020204020204" pitchFamily="34" charset="-122"/>
              </a:rPr>
              <a:t>项目的社会评价是指由于项目建设、实施与运营，对社会经济、自然资源利用、自然与生态环境、社会环境等方面的社会效益与影响进行分析，它与项目的经济评价、环境评价一样可以用一系列指标来衡量，除了可持续性指标外，主要涉及的是社会公平指标，具体包括利益相关者收入提高程度及差异程度、基尼系数、恩格尔系数、公众参与度、就业率、社会保障率、民族、性别公平程度、贫困人口数等。 </a:t>
            </a:r>
          </a:p>
          <a:p>
            <a:pPr eaLnBrk="1" hangingPunct="1"/>
            <a:endParaRPr lang="zh-CN" altLang="en-US"/>
          </a:p>
        </p:txBody>
      </p:sp>
      <p:sp>
        <p:nvSpPr>
          <p:cNvPr id="105475" name="日期占位符 3">
            <a:extLst>
              <a:ext uri="{FF2B5EF4-FFF2-40B4-BE49-F238E27FC236}">
                <a16:creationId xmlns:a16="http://schemas.microsoft.com/office/drawing/2014/main" id="{2C227B12-21D9-E05B-3438-9669F4852518}"/>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12D31F09-3C3D-49A9-9242-0C8867B9B913}"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105476" name="灯片编号占位符 4">
            <a:extLst>
              <a:ext uri="{FF2B5EF4-FFF2-40B4-BE49-F238E27FC236}">
                <a16:creationId xmlns:a16="http://schemas.microsoft.com/office/drawing/2014/main" id="{B962B3AF-98C2-8DE3-113B-A35BA46D2E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9CD51A-74A4-46C3-899C-6181FB3135E9}" type="slidenum">
              <a:rPr lang="zh-CN" altLang="en-US" sz="1800">
                <a:latin typeface="等线" panose="02010600030101010101" pitchFamily="2" charset="-122"/>
                <a:ea typeface="等线" panose="02010600030101010101" pitchFamily="2" charset="-122"/>
              </a:rPr>
              <a:pPr/>
              <a:t>56</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1">
            <a:extLst>
              <a:ext uri="{FF2B5EF4-FFF2-40B4-BE49-F238E27FC236}">
                <a16:creationId xmlns:a16="http://schemas.microsoft.com/office/drawing/2014/main" id="{110954AE-FBC6-2AC0-9047-0D918BAB7AF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07522" name="备注占位符 2">
            <a:extLst>
              <a:ext uri="{FF2B5EF4-FFF2-40B4-BE49-F238E27FC236}">
                <a16:creationId xmlns:a16="http://schemas.microsoft.com/office/drawing/2014/main" id="{53FCFE43-543C-5220-5D2A-773B9965E43A}"/>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07523" name="日期占位符 3">
            <a:extLst>
              <a:ext uri="{FF2B5EF4-FFF2-40B4-BE49-F238E27FC236}">
                <a16:creationId xmlns:a16="http://schemas.microsoft.com/office/drawing/2014/main" id="{BC89F3ED-BB50-7B1D-6D19-222084DB6468}"/>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6233A5D6-9CAE-4C97-966B-DB1B51FED172}"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107524" name="灯片编号占位符 4">
            <a:extLst>
              <a:ext uri="{FF2B5EF4-FFF2-40B4-BE49-F238E27FC236}">
                <a16:creationId xmlns:a16="http://schemas.microsoft.com/office/drawing/2014/main" id="{649CDC73-2384-CDDB-B5A3-7336B26259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EFC897-29F1-424D-A82D-37E60F539E50}" type="slidenum">
              <a:rPr lang="zh-CN" altLang="en-US" sz="1800">
                <a:latin typeface="等线" panose="02010600030101010101" pitchFamily="2" charset="-122"/>
                <a:ea typeface="等线" panose="02010600030101010101" pitchFamily="2" charset="-122"/>
              </a:rPr>
              <a:pPr/>
              <a:t>57</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
            <a:extLst>
              <a:ext uri="{FF2B5EF4-FFF2-40B4-BE49-F238E27FC236}">
                <a16:creationId xmlns:a16="http://schemas.microsoft.com/office/drawing/2014/main" id="{B7AC8AD1-76D2-5F11-430F-65BDDB5E3DC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0594" name="备注占位符 2">
            <a:extLst>
              <a:ext uri="{FF2B5EF4-FFF2-40B4-BE49-F238E27FC236}">
                <a16:creationId xmlns:a16="http://schemas.microsoft.com/office/drawing/2014/main" id="{36C314B0-B840-20BA-B819-2A1996D7BD50}"/>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10595" name="灯片编号占位符 3">
            <a:extLst>
              <a:ext uri="{FF2B5EF4-FFF2-40B4-BE49-F238E27FC236}">
                <a16:creationId xmlns:a16="http://schemas.microsoft.com/office/drawing/2014/main" id="{93EF75CC-E148-DFEE-FFF8-694E96FA56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477F29-D918-41BC-B27F-5851EAEEAC09}" type="slidenum">
              <a:rPr lang="zh-CN" altLang="en-US" sz="1800"/>
              <a:pPr/>
              <a:t>59</a:t>
            </a:fld>
            <a:endParaRPr lang="zh-CN" altLang="en-US"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664D6580-764C-1B72-0F0F-DB2304B9617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3794" name="备注占位符 2">
            <a:extLst>
              <a:ext uri="{FF2B5EF4-FFF2-40B4-BE49-F238E27FC236}">
                <a16:creationId xmlns:a16="http://schemas.microsoft.com/office/drawing/2014/main" id="{B06527FF-2545-5E4B-EDA1-7A0E04A82219}"/>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3795" name="日期占位符 3">
            <a:extLst>
              <a:ext uri="{FF2B5EF4-FFF2-40B4-BE49-F238E27FC236}">
                <a16:creationId xmlns:a16="http://schemas.microsoft.com/office/drawing/2014/main" id="{D228E4E2-7240-D3BE-3EFF-7446131BE982}"/>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2E57A0A1-06FA-4657-A004-B01A017B1F11}"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33796" name="灯片编号占位符 4">
            <a:extLst>
              <a:ext uri="{FF2B5EF4-FFF2-40B4-BE49-F238E27FC236}">
                <a16:creationId xmlns:a16="http://schemas.microsoft.com/office/drawing/2014/main" id="{D6906C0E-61EF-99C5-A1EA-C7E06A28A9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0C72E40-3A52-43E5-982B-D9C18E0994B6}" type="slidenum">
              <a:rPr lang="zh-CN" altLang="en-US" sz="1800">
                <a:latin typeface="等线" panose="02010600030101010101" pitchFamily="2" charset="-122"/>
                <a:ea typeface="等线" panose="02010600030101010101" pitchFamily="2" charset="-122"/>
              </a:rPr>
              <a:pPr/>
              <a:t>10</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5A31B188-23B4-8D72-3D10-CA27AF7A1E63}"/>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5842" name="备注占位符 2">
            <a:extLst>
              <a:ext uri="{FF2B5EF4-FFF2-40B4-BE49-F238E27FC236}">
                <a16:creationId xmlns:a16="http://schemas.microsoft.com/office/drawing/2014/main" id="{F1E3EBAB-BD04-9F72-0B8E-F3E9D6597A34}"/>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5843" name="日期占位符 3">
            <a:extLst>
              <a:ext uri="{FF2B5EF4-FFF2-40B4-BE49-F238E27FC236}">
                <a16:creationId xmlns:a16="http://schemas.microsoft.com/office/drawing/2014/main" id="{9E068DBD-A888-6887-2930-11C34A0CC019}"/>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380184EA-2A0C-4A0C-A8FF-327FA5BAD229}"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35844" name="灯片编号占位符 4">
            <a:extLst>
              <a:ext uri="{FF2B5EF4-FFF2-40B4-BE49-F238E27FC236}">
                <a16:creationId xmlns:a16="http://schemas.microsoft.com/office/drawing/2014/main" id="{AACEDE77-EE1A-07FB-8D24-5F5C004BF3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E09615E-046A-4B3F-BC69-E745F22A9691}" type="slidenum">
              <a:rPr lang="zh-CN" altLang="en-US" sz="1800">
                <a:latin typeface="等线" panose="02010600030101010101" pitchFamily="2" charset="-122"/>
                <a:ea typeface="等线" panose="02010600030101010101" pitchFamily="2" charset="-122"/>
              </a:rPr>
              <a:pPr/>
              <a:t>11</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848DA765-1505-41F7-B55B-F934C0C21EE8}"/>
              </a:ext>
            </a:extLst>
          </p:cNvPr>
          <p:cNvSpPr>
            <a:spLocks noChangeArrowheads="1" noTextEdit="1"/>
          </p:cNvSpPr>
          <p:nvPr>
            <p:ph type="sldImg" idx="4294967295"/>
          </p:nvPr>
        </p:nvSpPr>
        <p:spPr bwMode="auto">
          <a:ln>
            <a:solidFill>
              <a:srgbClr val="000000"/>
            </a:solidFill>
            <a:miter lim="800000"/>
            <a:headEnd/>
            <a:tailEnd/>
          </a:ln>
        </p:spPr>
      </p:sp>
      <p:sp>
        <p:nvSpPr>
          <p:cNvPr id="44034" name="文本占位符 2">
            <a:extLst>
              <a:ext uri="{FF2B5EF4-FFF2-40B4-BE49-F238E27FC236}">
                <a16:creationId xmlns:a16="http://schemas.microsoft.com/office/drawing/2014/main" id="{48B9EEC7-9ABF-D8E1-BCFD-481FADE72218}"/>
              </a:ext>
            </a:extLst>
          </p:cNvPr>
          <p:cNvSpPr>
            <a:spLocks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a:extLst>
              <a:ext uri="{FF2B5EF4-FFF2-40B4-BE49-F238E27FC236}">
                <a16:creationId xmlns:a16="http://schemas.microsoft.com/office/drawing/2014/main" id="{3001ACCB-C191-8BFF-8BB4-D7B13D06A55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46082" name="备注占位符 2">
            <a:extLst>
              <a:ext uri="{FF2B5EF4-FFF2-40B4-BE49-F238E27FC236}">
                <a16:creationId xmlns:a16="http://schemas.microsoft.com/office/drawing/2014/main" id="{89F36BE2-0708-BB96-03E9-759115F6EAA4}"/>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数字鸿沟，是指在全球数字化进程中，不同国家、地区、行业、企业、社区之间，由于对信息、网络技术的拥有程度、应用程度以及创新能力的差别而造成的信息落差及贫富进一步两极分化的趋势</a:t>
            </a:r>
          </a:p>
        </p:txBody>
      </p:sp>
      <p:sp>
        <p:nvSpPr>
          <p:cNvPr id="46083" name="灯片编号占位符 3">
            <a:extLst>
              <a:ext uri="{FF2B5EF4-FFF2-40B4-BE49-F238E27FC236}">
                <a16:creationId xmlns:a16="http://schemas.microsoft.com/office/drawing/2014/main" id="{5E682312-84F8-BE1B-84C7-1923594B21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816C352-0F5E-41CA-8CC8-235B3501B7C9}" type="slidenum">
              <a:rPr lang="zh-CN" altLang="en-US" sz="1800"/>
              <a:pPr/>
              <a:t>19</a:t>
            </a:fld>
            <a:endParaRPr lang="zh-CN" altLang="en-US"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a:extLst>
              <a:ext uri="{FF2B5EF4-FFF2-40B4-BE49-F238E27FC236}">
                <a16:creationId xmlns:a16="http://schemas.microsoft.com/office/drawing/2014/main" id="{ADA99B8E-C02A-152D-5BE7-127B85603E8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 name="备注占位符 2">
            <a:extLst>
              <a:ext uri="{FF2B5EF4-FFF2-40B4-BE49-F238E27FC236}">
                <a16:creationId xmlns:a16="http://schemas.microsoft.com/office/drawing/2014/main" id="{F2D86DF6-9594-6FCF-67F3-6904FF1445AB}"/>
              </a:ext>
            </a:extLst>
          </p:cNvPr>
          <p:cNvSpPr>
            <a:spLocks noGrp="1"/>
          </p:cNvSpPr>
          <p:nvPr>
            <p:ph type="body" idx="1"/>
          </p:nvPr>
        </p:nvSpPr>
        <p:spPr/>
        <p:txBody>
          <a:bodyPr/>
          <a:lstStyle/>
          <a:p>
            <a:pPr marL="342900" indent="-342900" eaLnBrk="1" hangingPunct="1">
              <a:lnSpc>
                <a:spcPct val="120000"/>
              </a:lnSpc>
              <a:buFont typeface="Wingdings" panose="05000000000000000000" pitchFamily="2" charset="2"/>
              <a:buChar char="n"/>
              <a:defRPr/>
            </a:pPr>
            <a:r>
              <a:rPr lang="zh-CN" altLang="en-US" b="1" dirty="0"/>
              <a:t>人们所批评的工程的负面作用和价值，实际上大部分责任主要在于我们人类社会，而非工程本身的过错。</a:t>
            </a:r>
          </a:p>
          <a:p>
            <a:pPr marL="342900" indent="-342900" eaLnBrk="1" hangingPunct="1">
              <a:lnSpc>
                <a:spcPct val="120000"/>
              </a:lnSpc>
              <a:buFont typeface="Wingdings" panose="05000000000000000000" pitchFamily="2" charset="2"/>
              <a:buChar char="n"/>
              <a:defRPr/>
            </a:pPr>
            <a:r>
              <a:rPr lang="zh-CN" altLang="en-US" b="1" dirty="0"/>
              <a:t>我们应当把工程应用于促进人的全面发展、社会的和谐以及人与自然的协调，而不仅仅是少部分人的狭隘的短期的物质利益，更不应当用于为害作恶。</a:t>
            </a:r>
          </a:p>
          <a:p>
            <a:pPr eaLnBrk="1" hangingPunct="1">
              <a:defRPr/>
            </a:pPr>
            <a:endParaRPr lang="zh-CN" altLang="en-US" dirty="0"/>
          </a:p>
        </p:txBody>
      </p:sp>
      <p:sp>
        <p:nvSpPr>
          <p:cNvPr id="52227" name="灯片编号占位符 3">
            <a:extLst>
              <a:ext uri="{FF2B5EF4-FFF2-40B4-BE49-F238E27FC236}">
                <a16:creationId xmlns:a16="http://schemas.microsoft.com/office/drawing/2014/main" id="{74768F4E-8763-8785-A4CF-F02F5663D0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D7309C-0C18-4F9B-B9DE-DE1D02FE9152}" type="slidenum">
              <a:rPr lang="zh-CN" altLang="en-US" sz="1800"/>
              <a:pPr/>
              <a:t>24</a:t>
            </a:fld>
            <a:endParaRPr lang="zh-CN" altLang="en-US"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a:extLst>
              <a:ext uri="{FF2B5EF4-FFF2-40B4-BE49-F238E27FC236}">
                <a16:creationId xmlns:a16="http://schemas.microsoft.com/office/drawing/2014/main" id="{88A64CF7-673D-4A5E-9376-3313E141E4F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4274" name="备注占位符 2">
            <a:extLst>
              <a:ext uri="{FF2B5EF4-FFF2-40B4-BE49-F238E27FC236}">
                <a16:creationId xmlns:a16="http://schemas.microsoft.com/office/drawing/2014/main" id="{1A113C1D-1749-68B4-E376-248E0678CDEA}"/>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4275" name="日期占位符 3">
            <a:extLst>
              <a:ext uri="{FF2B5EF4-FFF2-40B4-BE49-F238E27FC236}">
                <a16:creationId xmlns:a16="http://schemas.microsoft.com/office/drawing/2014/main" id="{7E61D89D-E631-7959-A7AB-6DAD9257042A}"/>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fld id="{ED29C2AB-C65D-4574-B8FA-9A2C3E3A9F06}" type="datetime1">
              <a:rPr lang="en-US" altLang="en-US" smtClean="0">
                <a:latin typeface="等线" panose="02010600030101010101" pitchFamily="2" charset="-122"/>
                <a:ea typeface="等线" panose="02010600030101010101" pitchFamily="2" charset="-122"/>
              </a:rPr>
              <a:pPr/>
              <a:t>9/6/2023</a:t>
            </a:fld>
            <a:endParaRPr lang="en-US" altLang="en-US">
              <a:latin typeface="等线" panose="02010600030101010101" pitchFamily="2" charset="-122"/>
              <a:ea typeface="等线" panose="02010600030101010101" pitchFamily="2" charset="-122"/>
            </a:endParaRPr>
          </a:p>
        </p:txBody>
      </p:sp>
      <p:sp>
        <p:nvSpPr>
          <p:cNvPr id="54276" name="灯片编号占位符 4">
            <a:extLst>
              <a:ext uri="{FF2B5EF4-FFF2-40B4-BE49-F238E27FC236}">
                <a16:creationId xmlns:a16="http://schemas.microsoft.com/office/drawing/2014/main" id="{B23EDB58-AFBA-1102-271B-33C2B43161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B41AC7-CCA5-4456-86CF-E1B1658193DE}" type="slidenum">
              <a:rPr lang="zh-CN" altLang="en-US" sz="1800">
                <a:latin typeface="等线" panose="02010600030101010101" pitchFamily="2" charset="-122"/>
                <a:ea typeface="等线" panose="02010600030101010101" pitchFamily="2" charset="-122"/>
              </a:rPr>
              <a:pPr/>
              <a:t>25</a:t>
            </a:fld>
            <a:endParaRPr lang="zh-CN" altLang="en-US" sz="1800">
              <a:latin typeface="等线" panose="02010600030101010101" pitchFamily="2" charset="-122"/>
              <a:ea typeface="等线"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a:extLst>
              <a:ext uri="{FF2B5EF4-FFF2-40B4-BE49-F238E27FC236}">
                <a16:creationId xmlns:a16="http://schemas.microsoft.com/office/drawing/2014/main" id="{51939588-C60C-1C35-7E39-408DD731389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6322" name="备注占位符 2">
            <a:extLst>
              <a:ext uri="{FF2B5EF4-FFF2-40B4-BE49-F238E27FC236}">
                <a16:creationId xmlns:a16="http://schemas.microsoft.com/office/drawing/2014/main" id="{ED51E8B6-219D-60C2-B944-22654D23A99C}"/>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6323" name="灯片编号占位符 3">
            <a:extLst>
              <a:ext uri="{FF2B5EF4-FFF2-40B4-BE49-F238E27FC236}">
                <a16:creationId xmlns:a16="http://schemas.microsoft.com/office/drawing/2014/main" id="{BE4260D3-8611-FA4E-7989-03B47182BC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9A8453-DF31-4A0A-A036-D924043F1B16}" type="slidenum">
              <a:rPr lang="zh-CN" altLang="en-US" sz="1800"/>
              <a:pPr/>
              <a:t>26</a:t>
            </a:fld>
            <a:endParaRPr lang="zh-CN" altLang="en-US" sz="18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5F66C732-1630-CF5C-727B-80C3F209BB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6">
            <a:extLst>
              <a:ext uri="{FF2B5EF4-FFF2-40B4-BE49-F238E27FC236}">
                <a16:creationId xmlns:a16="http://schemas.microsoft.com/office/drawing/2014/main" id="{0419CFEF-6713-D2CD-753F-CD777B1FDA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9DD5BCD4-6E90-2E7C-0939-E01F5CDCDE3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F25D87B9-FBB1-F944-79E1-419F682FFD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6" name="Rectangle 14">
            <a:extLst>
              <a:ext uri="{FF2B5EF4-FFF2-40B4-BE49-F238E27FC236}">
                <a16:creationId xmlns:a16="http://schemas.microsoft.com/office/drawing/2014/main" id="{9E2801DA-9E70-EFA8-3CB5-38595ABB181D}"/>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7" name="Rectangle 15">
            <a:extLst>
              <a:ext uri="{FF2B5EF4-FFF2-40B4-BE49-F238E27FC236}">
                <a16:creationId xmlns:a16="http://schemas.microsoft.com/office/drawing/2014/main" id="{A353A008-06EC-8AF1-ED93-772559FCBC16}"/>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8" name="Rectangle 16">
            <a:extLst>
              <a:ext uri="{FF2B5EF4-FFF2-40B4-BE49-F238E27FC236}">
                <a16:creationId xmlns:a16="http://schemas.microsoft.com/office/drawing/2014/main" id="{D70C228B-8A47-1906-BCE4-82F06E91AFC1}"/>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F0AD1838-B366-440F-BAA6-81C71E8A6857}" type="slidenum">
              <a:rPr lang="en-US" altLang="zh-CN"/>
              <a:pPr/>
              <a:t>‹#›</a:t>
            </a:fld>
            <a:endParaRPr lang="en-US" altLang="zh-CN"/>
          </a:p>
        </p:txBody>
      </p:sp>
    </p:spTree>
    <p:extLst>
      <p:ext uri="{BB962C8B-B14F-4D97-AF65-F5344CB8AC3E}">
        <p14:creationId xmlns:p14="http://schemas.microsoft.com/office/powerpoint/2010/main" val="50057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F76750E3-6652-2344-8D10-4404B7ED383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1435786B-D96F-5005-26C2-F1E46757DC2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B7595F4A-E290-AAC7-8023-598714856202}"/>
              </a:ext>
            </a:extLst>
          </p:cNvPr>
          <p:cNvSpPr>
            <a:spLocks noGrp="1" noChangeArrowheads="1"/>
          </p:cNvSpPr>
          <p:nvPr>
            <p:ph type="sldNum" sz="quarter" idx="12"/>
          </p:nvPr>
        </p:nvSpPr>
        <p:spPr>
          <a:ln/>
        </p:spPr>
        <p:txBody>
          <a:bodyPr/>
          <a:lstStyle>
            <a:lvl1pPr>
              <a:defRPr/>
            </a:lvl1pPr>
          </a:lstStyle>
          <a:p>
            <a:fld id="{AECD6658-588A-40FF-AA45-025CCCB68A42}" type="slidenum">
              <a:rPr lang="en-US" altLang="zh-CN"/>
              <a:pPr/>
              <a:t>‹#›</a:t>
            </a:fld>
            <a:endParaRPr lang="en-US" altLang="zh-CN"/>
          </a:p>
        </p:txBody>
      </p:sp>
    </p:spTree>
    <p:extLst>
      <p:ext uri="{BB962C8B-B14F-4D97-AF65-F5344CB8AC3E}">
        <p14:creationId xmlns:p14="http://schemas.microsoft.com/office/powerpoint/2010/main" val="378878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9A53D664-C309-1466-404C-9806C677424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75860A83-43BC-2B5D-1D62-D2E2BA98EC7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BEFDAF4D-E636-C9F1-35B8-6D160244F0D8}"/>
              </a:ext>
            </a:extLst>
          </p:cNvPr>
          <p:cNvSpPr>
            <a:spLocks noGrp="1" noChangeArrowheads="1"/>
          </p:cNvSpPr>
          <p:nvPr>
            <p:ph type="sldNum" sz="quarter" idx="12"/>
          </p:nvPr>
        </p:nvSpPr>
        <p:spPr>
          <a:ln/>
        </p:spPr>
        <p:txBody>
          <a:bodyPr/>
          <a:lstStyle>
            <a:lvl1pPr>
              <a:defRPr/>
            </a:lvl1pPr>
          </a:lstStyle>
          <a:p>
            <a:fld id="{7775C447-A3C2-47DD-9C97-48ABF6EC387A}" type="slidenum">
              <a:rPr lang="en-US" altLang="zh-CN"/>
              <a:pPr/>
              <a:t>‹#›</a:t>
            </a:fld>
            <a:endParaRPr lang="en-US" altLang="zh-CN"/>
          </a:p>
        </p:txBody>
      </p:sp>
    </p:spTree>
    <p:extLst>
      <p:ext uri="{BB962C8B-B14F-4D97-AF65-F5344CB8AC3E}">
        <p14:creationId xmlns:p14="http://schemas.microsoft.com/office/powerpoint/2010/main" val="3908774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60B4B5F-3C25-C518-F9F4-8BF9F90ED0B8}"/>
              </a:ext>
            </a:extLst>
          </p:cNvPr>
          <p:cNvSpPr>
            <a:spLocks noGrp="1"/>
          </p:cNvSpPr>
          <p:nvPr>
            <p:ph type="dt" sz="half" idx="10"/>
          </p:nvPr>
        </p:nvSpPr>
        <p:spPr>
          <a:xfrm>
            <a:off x="457200" y="6356350"/>
            <a:ext cx="2133600" cy="366713"/>
          </a:xfrm>
        </p:spPr>
        <p:txBody>
          <a:bodyPr/>
          <a:lstStyle>
            <a:lvl1pPr>
              <a:spcBef>
                <a:spcPct val="0"/>
              </a:spcBef>
              <a:spcAft>
                <a:spcPct val="0"/>
              </a:spcAft>
              <a:defRPr sz="1600" noProof="1"/>
            </a:lvl1pPr>
          </a:lstStyle>
          <a:p>
            <a:pPr>
              <a:defRPr/>
            </a:pPr>
            <a:endParaRPr lang="zh-CN" altLang="en-US"/>
          </a:p>
        </p:txBody>
      </p:sp>
      <p:sp>
        <p:nvSpPr>
          <p:cNvPr id="3" name="页脚占位符 4">
            <a:extLst>
              <a:ext uri="{FF2B5EF4-FFF2-40B4-BE49-F238E27FC236}">
                <a16:creationId xmlns:a16="http://schemas.microsoft.com/office/drawing/2014/main" id="{DD411F76-076C-FCA1-734B-064D080B0C9C}"/>
              </a:ext>
            </a:extLst>
          </p:cNvPr>
          <p:cNvSpPr>
            <a:spLocks noGrp="1"/>
          </p:cNvSpPr>
          <p:nvPr>
            <p:ph type="ftr" sz="quarter" idx="11"/>
          </p:nvPr>
        </p:nvSpPr>
        <p:spPr>
          <a:xfrm>
            <a:off x="3124200" y="6356350"/>
            <a:ext cx="2895600" cy="366713"/>
          </a:xfrm>
        </p:spPr>
        <p:txBody>
          <a:bodyPr/>
          <a:lstStyle>
            <a:lvl1pPr>
              <a:spcBef>
                <a:spcPct val="0"/>
              </a:spcBef>
              <a:spcAft>
                <a:spcPct val="0"/>
              </a:spcAft>
              <a:defRPr sz="1600" noProof="1">
                <a:latin typeface="Calibri" panose="020F0502020204030204" pitchFamily="34" charset="0"/>
                <a:ea typeface="宋体" panose="02010600030101010101" pitchFamily="2" charset="-122"/>
              </a:defRPr>
            </a:lvl1pPr>
          </a:lstStyle>
          <a:p>
            <a:pPr>
              <a:defRPr/>
            </a:pPr>
            <a:endParaRPr lang="zh-CN" altLang="en-US"/>
          </a:p>
        </p:txBody>
      </p:sp>
      <p:sp>
        <p:nvSpPr>
          <p:cNvPr id="4" name="灯片编号占位符 5">
            <a:extLst>
              <a:ext uri="{FF2B5EF4-FFF2-40B4-BE49-F238E27FC236}">
                <a16:creationId xmlns:a16="http://schemas.microsoft.com/office/drawing/2014/main" id="{FBF50877-1590-8E29-3695-0F4C05B2082B}"/>
              </a:ext>
            </a:extLst>
          </p:cNvPr>
          <p:cNvSpPr>
            <a:spLocks noGrp="1"/>
          </p:cNvSpPr>
          <p:nvPr>
            <p:ph type="sldNum" sz="quarter" idx="12"/>
          </p:nvPr>
        </p:nvSpPr>
        <p:spPr>
          <a:xfrm>
            <a:off x="6553200" y="6356350"/>
            <a:ext cx="2133600" cy="366713"/>
          </a:xfrm>
        </p:spPr>
        <p:txBody>
          <a:bodyPr/>
          <a:lstStyle>
            <a:lvl1pPr>
              <a:defRPr>
                <a:latin typeface="Calibri" panose="020F0502020204030204" pitchFamily="34" charset="0"/>
              </a:defRPr>
            </a:lvl1pPr>
          </a:lstStyle>
          <a:p>
            <a:fld id="{DEF6B010-BCEB-46F3-B241-DA2ED1FD72B4}" type="slidenum">
              <a:rPr lang="zh-CN" altLang="en-US"/>
              <a:pPr/>
              <a:t>‹#›</a:t>
            </a:fld>
            <a:endParaRPr lang="zh-CN" altLang="en-US">
              <a:ea typeface="等线" panose="02010600030101010101" pitchFamily="2" charset="-122"/>
            </a:endParaRPr>
          </a:p>
        </p:txBody>
      </p:sp>
    </p:spTree>
    <p:extLst>
      <p:ext uri="{BB962C8B-B14F-4D97-AF65-F5344CB8AC3E}">
        <p14:creationId xmlns:p14="http://schemas.microsoft.com/office/powerpoint/2010/main" val="3966327173"/>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pic>
        <p:nvPicPr>
          <p:cNvPr id="2" name="图片 23">
            <a:extLst>
              <a:ext uri="{FF2B5EF4-FFF2-40B4-BE49-F238E27FC236}">
                <a16:creationId xmlns:a16="http://schemas.microsoft.com/office/drawing/2014/main" id="{A22DEC49-0BCA-D7B7-774A-F09EB41948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3">
            <a:extLst>
              <a:ext uri="{FF2B5EF4-FFF2-40B4-BE49-F238E27FC236}">
                <a16:creationId xmlns:a16="http://schemas.microsoft.com/office/drawing/2014/main" id="{9D53AB3F-2E6E-2A72-04C9-C88A192492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1">
            <a:extLst>
              <a:ext uri="{FF2B5EF4-FFF2-40B4-BE49-F238E27FC236}">
                <a16:creationId xmlns:a16="http://schemas.microsoft.com/office/drawing/2014/main" id="{C745EEF7-BA2C-37EE-19D5-61257242C87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25000" b="5811"/>
          <a:stretch>
            <a:fillRect/>
          </a:stretch>
        </p:blipFill>
        <p:spPr bwMode="auto">
          <a:xfrm>
            <a:off x="0" y="3175"/>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Holder 2">
            <a:extLst>
              <a:ext uri="{FF2B5EF4-FFF2-40B4-BE49-F238E27FC236}">
                <a16:creationId xmlns:a16="http://schemas.microsoft.com/office/drawing/2014/main" id="{5E58CCA6-3102-77C8-923C-446470535DD6}"/>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6" name="Holder 3">
            <a:extLst>
              <a:ext uri="{FF2B5EF4-FFF2-40B4-BE49-F238E27FC236}">
                <a16:creationId xmlns:a16="http://schemas.microsoft.com/office/drawing/2014/main" id="{D42DED55-E2A7-8882-771D-34F57B6F7514}"/>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C93D8B7B-47E8-4860-8913-922876A25181}" type="datetimeFigureOut">
              <a:rPr lang="en-US"/>
              <a:pPr>
                <a:defRPr/>
              </a:pPr>
              <a:t>9/6/2023</a:t>
            </a:fld>
            <a:endParaRPr lang="en-US"/>
          </a:p>
        </p:txBody>
      </p:sp>
      <p:sp>
        <p:nvSpPr>
          <p:cNvPr id="7" name="Holder 4">
            <a:extLst>
              <a:ext uri="{FF2B5EF4-FFF2-40B4-BE49-F238E27FC236}">
                <a16:creationId xmlns:a16="http://schemas.microsoft.com/office/drawing/2014/main" id="{B1BD3479-B356-7754-1957-AAD63A96F7E1}"/>
              </a:ext>
            </a:extLst>
          </p:cNvPr>
          <p:cNvSpPr>
            <a:spLocks noGrp="1"/>
          </p:cNvSpPr>
          <p:nvPr>
            <p:ph type="sldNum" sz="quarter" idx="12"/>
          </p:nvPr>
        </p:nvSpPr>
        <p:spPr/>
        <p:txBody>
          <a:bodyPr lIns="0" tIns="0" rIns="0" bIns="0"/>
          <a:lstStyle>
            <a:lvl1pPr>
              <a:defRPr>
                <a:solidFill>
                  <a:srgbClr val="898989"/>
                </a:solidFill>
              </a:defRPr>
            </a:lvl1pPr>
          </a:lstStyle>
          <a:p>
            <a:fld id="{1A3FDC67-0DBD-443F-8608-CA829113731B}" type="slidenum">
              <a:rPr lang="zh-CN" altLang="en-US"/>
              <a:pPr/>
              <a:t>‹#›</a:t>
            </a:fld>
            <a:endParaRPr lang="zh-CN" altLang="en-US"/>
          </a:p>
        </p:txBody>
      </p:sp>
    </p:spTree>
    <p:extLst>
      <p:ext uri="{BB962C8B-B14F-4D97-AF65-F5344CB8AC3E}">
        <p14:creationId xmlns:p14="http://schemas.microsoft.com/office/powerpoint/2010/main" val="1990726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8D6EFA7D-708C-F9C0-3A1C-23A0B24BEE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6">
            <a:extLst>
              <a:ext uri="{FF2B5EF4-FFF2-40B4-BE49-F238E27FC236}">
                <a16:creationId xmlns:a16="http://schemas.microsoft.com/office/drawing/2014/main" id="{16B5516C-6F95-254C-2BCF-51A5AC2EB90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28985B42-F110-9407-C98F-C91A4A532B9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278690F2-34B4-AAC8-8DB3-994E218163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6" name="Rectangle 14">
            <a:extLst>
              <a:ext uri="{FF2B5EF4-FFF2-40B4-BE49-F238E27FC236}">
                <a16:creationId xmlns:a16="http://schemas.microsoft.com/office/drawing/2014/main" id="{1C8BAF9B-D08E-288A-9688-4A7BA06C0168}"/>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7" name="Rectangle 15">
            <a:extLst>
              <a:ext uri="{FF2B5EF4-FFF2-40B4-BE49-F238E27FC236}">
                <a16:creationId xmlns:a16="http://schemas.microsoft.com/office/drawing/2014/main" id="{93C606F0-168C-1369-B514-20D350538124}"/>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8" name="Rectangle 16">
            <a:extLst>
              <a:ext uri="{FF2B5EF4-FFF2-40B4-BE49-F238E27FC236}">
                <a16:creationId xmlns:a16="http://schemas.microsoft.com/office/drawing/2014/main" id="{37BBF1D3-9F60-7697-31AD-095C01927D28}"/>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15583B79-39DF-4661-989F-1A91F3E53C2D}" type="slidenum">
              <a:rPr lang="en-US" altLang="zh-CN"/>
              <a:pPr/>
              <a:t>‹#›</a:t>
            </a:fld>
            <a:endParaRPr lang="en-US" altLang="zh-CN"/>
          </a:p>
        </p:txBody>
      </p:sp>
    </p:spTree>
    <p:extLst>
      <p:ext uri="{BB962C8B-B14F-4D97-AF65-F5344CB8AC3E}">
        <p14:creationId xmlns:p14="http://schemas.microsoft.com/office/powerpoint/2010/main" val="1375795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15">
            <a:extLst>
              <a:ext uri="{FF2B5EF4-FFF2-40B4-BE49-F238E27FC236}">
                <a16:creationId xmlns:a16="http://schemas.microsoft.com/office/drawing/2014/main" id="{03907090-6B93-8680-312A-3A30D11AEC0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30ABD83E-78D9-9528-AC7D-73B41877075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3">
            <a:extLst>
              <a:ext uri="{FF2B5EF4-FFF2-40B4-BE49-F238E27FC236}">
                <a16:creationId xmlns:a16="http://schemas.microsoft.com/office/drawing/2014/main" id="{D68039BB-98AE-31E9-8510-B22CFBB898F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a:extLst>
              <a:ext uri="{FF2B5EF4-FFF2-40B4-BE49-F238E27FC236}">
                <a16:creationId xmlns:a16="http://schemas.microsoft.com/office/drawing/2014/main" id="{911787D6-3AC4-71F7-4722-36F1781EEA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152400" y="68214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3">
            <a:extLst>
              <a:ext uri="{FF2B5EF4-FFF2-40B4-BE49-F238E27FC236}">
                <a16:creationId xmlns:a16="http://schemas.microsoft.com/office/drawing/2014/main" id="{1C6A36D1-C31E-8F81-8969-3973DD8ACCC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152400" y="67357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838200"/>
            <a:ext cx="7793037" cy="838200"/>
          </a:xfrm>
        </p:spPr>
        <p:txBody>
          <a:bodyPr/>
          <a:lstStyle/>
          <a:p>
            <a:r>
              <a:rPr lang="zh-CN" altLang="en-US" noProof="1"/>
              <a:t>单击此处编辑母版标题样式</a:t>
            </a:r>
          </a:p>
        </p:txBody>
      </p:sp>
      <p:sp>
        <p:nvSpPr>
          <p:cNvPr id="3" name="内容占位符 2"/>
          <p:cNvSpPr>
            <a:spLocks noGrp="1"/>
          </p:cNvSpPr>
          <p:nvPr>
            <p:ph idx="1"/>
          </p:nvPr>
        </p:nvSpPr>
        <p:spPr>
          <a:xfrm>
            <a:off x="457200" y="1981200"/>
            <a:ext cx="77724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Rectangle 11">
            <a:extLst>
              <a:ext uri="{FF2B5EF4-FFF2-40B4-BE49-F238E27FC236}">
                <a16:creationId xmlns:a16="http://schemas.microsoft.com/office/drawing/2014/main" id="{4CF4E9B4-434B-3F39-931E-1286B8CB8C32}"/>
              </a:ext>
            </a:extLst>
          </p:cNvPr>
          <p:cNvSpPr>
            <a:spLocks noGrp="1" noChangeArrowheads="1"/>
          </p:cNvSpPr>
          <p:nvPr>
            <p:ph type="dt" sz="half" idx="10"/>
          </p:nvPr>
        </p:nvSpPr>
        <p:spPr/>
        <p:txBody>
          <a:bodyPr/>
          <a:lstStyle>
            <a:lvl1pPr>
              <a:defRPr/>
            </a:lvl1pPr>
          </a:lstStyle>
          <a:p>
            <a:pPr>
              <a:defRPr/>
            </a:pPr>
            <a:endParaRPr lang="en-US" altLang="zh-CN"/>
          </a:p>
        </p:txBody>
      </p:sp>
      <p:sp>
        <p:nvSpPr>
          <p:cNvPr id="10" name="Rectangle 12">
            <a:extLst>
              <a:ext uri="{FF2B5EF4-FFF2-40B4-BE49-F238E27FC236}">
                <a16:creationId xmlns:a16="http://schemas.microsoft.com/office/drawing/2014/main" id="{6EF97382-29E8-77D9-B719-0D4103744B9A}"/>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11" name="Rectangle 13">
            <a:extLst>
              <a:ext uri="{FF2B5EF4-FFF2-40B4-BE49-F238E27FC236}">
                <a16:creationId xmlns:a16="http://schemas.microsoft.com/office/drawing/2014/main" id="{660C81CB-CC9F-20BC-5C5E-C3C6B8EC5B94}"/>
              </a:ext>
            </a:extLst>
          </p:cNvPr>
          <p:cNvSpPr>
            <a:spLocks noGrp="1" noChangeArrowheads="1"/>
          </p:cNvSpPr>
          <p:nvPr>
            <p:ph type="sldNum" sz="quarter" idx="12"/>
          </p:nvPr>
        </p:nvSpPr>
        <p:spPr/>
        <p:txBody>
          <a:bodyPr/>
          <a:lstStyle>
            <a:lvl1pPr>
              <a:defRPr/>
            </a:lvl1pPr>
          </a:lstStyle>
          <a:p>
            <a:fld id="{669F6907-C511-4014-B2C5-DC9A88664922}" type="slidenum">
              <a:rPr lang="en-US" altLang="zh-CN"/>
              <a:pPr/>
              <a:t>‹#›</a:t>
            </a:fld>
            <a:endParaRPr lang="en-US" altLang="zh-CN"/>
          </a:p>
        </p:txBody>
      </p:sp>
    </p:spTree>
    <p:extLst>
      <p:ext uri="{BB962C8B-B14F-4D97-AF65-F5344CB8AC3E}">
        <p14:creationId xmlns:p14="http://schemas.microsoft.com/office/powerpoint/2010/main" val="493323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7FFEDA34-DBD7-9CC9-9B37-5A2FD4F08784}"/>
              </a:ext>
            </a:extLst>
          </p:cNvPr>
          <p:cNvSpPr>
            <a:spLocks noChangeArrowheads="1"/>
          </p:cNvSpPr>
          <p:nvPr/>
        </p:nvSpPr>
        <p:spPr bwMode="gray">
          <a:xfrm>
            <a:off x="762000" y="1905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pic>
        <p:nvPicPr>
          <p:cNvPr id="5" name="图片 16">
            <a:extLst>
              <a:ext uri="{FF2B5EF4-FFF2-40B4-BE49-F238E27FC236}">
                <a16:creationId xmlns:a16="http://schemas.microsoft.com/office/drawing/2014/main" id="{01604857-B02A-E2E2-1C37-17FC6F18B4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6" name="Rectangle 11">
            <a:extLst>
              <a:ext uri="{FF2B5EF4-FFF2-40B4-BE49-F238E27FC236}">
                <a16:creationId xmlns:a16="http://schemas.microsoft.com/office/drawing/2014/main" id="{4C37C5A5-6B65-F7AB-D607-FD6C48EE514B}"/>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E5490239-10B9-E57B-3386-5966AC0BA818}"/>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C40921A8-6497-6005-A250-23E221B0D4B2}"/>
              </a:ext>
            </a:extLst>
          </p:cNvPr>
          <p:cNvSpPr>
            <a:spLocks noGrp="1" noChangeArrowheads="1"/>
          </p:cNvSpPr>
          <p:nvPr>
            <p:ph type="sldNum" sz="quarter" idx="12"/>
          </p:nvPr>
        </p:nvSpPr>
        <p:spPr/>
        <p:txBody>
          <a:bodyPr/>
          <a:lstStyle>
            <a:lvl1pPr>
              <a:defRPr/>
            </a:lvl1pPr>
          </a:lstStyle>
          <a:p>
            <a:fld id="{7CFDF476-F57E-4456-B5D2-8F39BC039917}" type="slidenum">
              <a:rPr lang="en-US" altLang="zh-CN"/>
              <a:pPr/>
              <a:t>‹#›</a:t>
            </a:fld>
            <a:endParaRPr lang="en-US" altLang="zh-CN"/>
          </a:p>
        </p:txBody>
      </p:sp>
    </p:spTree>
    <p:extLst>
      <p:ext uri="{BB962C8B-B14F-4D97-AF65-F5344CB8AC3E}">
        <p14:creationId xmlns:p14="http://schemas.microsoft.com/office/powerpoint/2010/main" val="1901368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DC2D2E9-2FCE-A1DA-0B0C-B465B0759CE6}"/>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6" name="Rectangle 3">
            <a:extLst>
              <a:ext uri="{FF2B5EF4-FFF2-40B4-BE49-F238E27FC236}">
                <a16:creationId xmlns:a16="http://schemas.microsoft.com/office/drawing/2014/main" id="{F9BB7216-A628-96BF-1FE7-0EC458E936CF}"/>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7" name="Rectangle 4">
            <a:extLst>
              <a:ext uri="{FF2B5EF4-FFF2-40B4-BE49-F238E27FC236}">
                <a16:creationId xmlns:a16="http://schemas.microsoft.com/office/drawing/2014/main" id="{F024BDD3-8FE6-8775-21CD-F6A163244643}"/>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8" name="Rectangle 5">
            <a:extLst>
              <a:ext uri="{FF2B5EF4-FFF2-40B4-BE49-F238E27FC236}">
                <a16:creationId xmlns:a16="http://schemas.microsoft.com/office/drawing/2014/main" id="{293260DC-B427-5307-AF9D-244A3111B43D}"/>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9" name="Rectangle 6">
            <a:extLst>
              <a:ext uri="{FF2B5EF4-FFF2-40B4-BE49-F238E27FC236}">
                <a16:creationId xmlns:a16="http://schemas.microsoft.com/office/drawing/2014/main" id="{3EA77784-BEFB-BF96-0311-824562401624}"/>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0" name="Rectangle 7">
            <a:extLst>
              <a:ext uri="{FF2B5EF4-FFF2-40B4-BE49-F238E27FC236}">
                <a16:creationId xmlns:a16="http://schemas.microsoft.com/office/drawing/2014/main" id="{96426CFF-043E-170A-8093-CF3451670DC2}"/>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1" name="Rectangle 8">
            <a:extLst>
              <a:ext uri="{FF2B5EF4-FFF2-40B4-BE49-F238E27FC236}">
                <a16:creationId xmlns:a16="http://schemas.microsoft.com/office/drawing/2014/main" id="{BEAB7511-2CC7-1180-023A-598126B4A044}"/>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2" name="Rectangle 11">
            <a:extLst>
              <a:ext uri="{FF2B5EF4-FFF2-40B4-BE49-F238E27FC236}">
                <a16:creationId xmlns:a16="http://schemas.microsoft.com/office/drawing/2014/main" id="{62D41AA7-A319-7E4B-2933-66CE4AD55C9A}"/>
              </a:ext>
            </a:extLst>
          </p:cNvPr>
          <p:cNvSpPr>
            <a:spLocks noGrp="1" noChangeArrowheads="1"/>
          </p:cNvSpPr>
          <p:nvPr>
            <p:ph type="dt" sz="half" idx="10"/>
          </p:nvPr>
        </p:nvSpPr>
        <p:spPr/>
        <p:txBody>
          <a:bodyPr/>
          <a:lstStyle>
            <a:lvl1pPr>
              <a:defRPr/>
            </a:lvl1pPr>
          </a:lstStyle>
          <a:p>
            <a:pPr>
              <a:defRPr/>
            </a:pPr>
            <a:endParaRPr lang="en-US" altLang="zh-CN"/>
          </a:p>
        </p:txBody>
      </p:sp>
      <p:sp>
        <p:nvSpPr>
          <p:cNvPr id="13" name="Rectangle 12">
            <a:extLst>
              <a:ext uri="{FF2B5EF4-FFF2-40B4-BE49-F238E27FC236}">
                <a16:creationId xmlns:a16="http://schemas.microsoft.com/office/drawing/2014/main" id="{3BC5EB91-9BE5-1B6C-C796-1AC19D80500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14" name="Rectangle 13">
            <a:extLst>
              <a:ext uri="{FF2B5EF4-FFF2-40B4-BE49-F238E27FC236}">
                <a16:creationId xmlns:a16="http://schemas.microsoft.com/office/drawing/2014/main" id="{BD70FE1A-2E65-DCED-1233-288AD3609476}"/>
              </a:ext>
            </a:extLst>
          </p:cNvPr>
          <p:cNvSpPr>
            <a:spLocks noGrp="1" noChangeArrowheads="1"/>
          </p:cNvSpPr>
          <p:nvPr>
            <p:ph type="sldNum" sz="quarter" idx="12"/>
          </p:nvPr>
        </p:nvSpPr>
        <p:spPr/>
        <p:txBody>
          <a:bodyPr/>
          <a:lstStyle>
            <a:lvl1pPr>
              <a:defRPr/>
            </a:lvl1pPr>
          </a:lstStyle>
          <a:p>
            <a:fld id="{24D17374-A583-4F3E-8788-CE4BCEFFC28C}" type="slidenum">
              <a:rPr lang="en-US" altLang="zh-CN"/>
              <a:pPr/>
              <a:t>‹#›</a:t>
            </a:fld>
            <a:endParaRPr lang="en-US" altLang="zh-CN"/>
          </a:p>
        </p:txBody>
      </p:sp>
    </p:spTree>
    <p:extLst>
      <p:ext uri="{BB962C8B-B14F-4D97-AF65-F5344CB8AC3E}">
        <p14:creationId xmlns:p14="http://schemas.microsoft.com/office/powerpoint/2010/main" val="2913302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a:extLst>
              <a:ext uri="{FF2B5EF4-FFF2-40B4-BE49-F238E27FC236}">
                <a16:creationId xmlns:a16="http://schemas.microsoft.com/office/drawing/2014/main" id="{1544DF28-FA54-6765-66DD-CF806DB67A5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6D5374BD-826B-4163-33FA-C0BAF318C98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23934DD3-CB31-A225-E71B-B6ED6F7591C4}"/>
              </a:ext>
            </a:extLst>
          </p:cNvPr>
          <p:cNvSpPr>
            <a:spLocks noGrp="1" noChangeArrowheads="1"/>
          </p:cNvSpPr>
          <p:nvPr>
            <p:ph type="sldNum" sz="quarter" idx="12"/>
          </p:nvPr>
        </p:nvSpPr>
        <p:spPr>
          <a:ln/>
        </p:spPr>
        <p:txBody>
          <a:bodyPr/>
          <a:lstStyle>
            <a:lvl1pPr>
              <a:defRPr/>
            </a:lvl1pPr>
          </a:lstStyle>
          <a:p>
            <a:fld id="{1088407A-9227-4E61-90EE-F8155B044B53}" type="slidenum">
              <a:rPr lang="en-US" altLang="zh-CN"/>
              <a:pPr/>
              <a:t>‹#›</a:t>
            </a:fld>
            <a:endParaRPr lang="en-US" altLang="zh-CN"/>
          </a:p>
        </p:txBody>
      </p:sp>
    </p:spTree>
    <p:extLst>
      <p:ext uri="{BB962C8B-B14F-4D97-AF65-F5344CB8AC3E}">
        <p14:creationId xmlns:p14="http://schemas.microsoft.com/office/powerpoint/2010/main" val="3366110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15">
            <a:extLst>
              <a:ext uri="{FF2B5EF4-FFF2-40B4-BE49-F238E27FC236}">
                <a16:creationId xmlns:a16="http://schemas.microsoft.com/office/drawing/2014/main" id="{824118A6-1AB4-C757-E636-9E45C2D8DD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D7D69063-0962-DB01-25EB-4F1F95775D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81BA4E1A-5C92-BB98-66E8-86CC959D8B0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6" name="Rectangle 11">
            <a:extLst>
              <a:ext uri="{FF2B5EF4-FFF2-40B4-BE49-F238E27FC236}">
                <a16:creationId xmlns:a16="http://schemas.microsoft.com/office/drawing/2014/main" id="{DA43BC72-6695-59D2-ACAF-5398D9971059}"/>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D7A4E04F-0EE6-E0B1-3810-470CD59C9B2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C6EECBC6-1CD5-C4BB-B629-B4F6C783D11B}"/>
              </a:ext>
            </a:extLst>
          </p:cNvPr>
          <p:cNvSpPr>
            <a:spLocks noGrp="1" noChangeArrowheads="1"/>
          </p:cNvSpPr>
          <p:nvPr>
            <p:ph type="sldNum" sz="quarter" idx="12"/>
          </p:nvPr>
        </p:nvSpPr>
        <p:spPr/>
        <p:txBody>
          <a:bodyPr/>
          <a:lstStyle>
            <a:lvl1pPr>
              <a:defRPr/>
            </a:lvl1pPr>
          </a:lstStyle>
          <a:p>
            <a:fld id="{824A9176-FFFD-41C6-80E4-DAE0DEF5ED7B}" type="slidenum">
              <a:rPr lang="en-US" altLang="zh-CN"/>
              <a:pPr/>
              <a:t>‹#›</a:t>
            </a:fld>
            <a:endParaRPr lang="en-US" altLang="zh-CN"/>
          </a:p>
        </p:txBody>
      </p:sp>
    </p:spTree>
    <p:extLst>
      <p:ext uri="{BB962C8B-B14F-4D97-AF65-F5344CB8AC3E}">
        <p14:creationId xmlns:p14="http://schemas.microsoft.com/office/powerpoint/2010/main" val="393340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15">
            <a:extLst>
              <a:ext uri="{FF2B5EF4-FFF2-40B4-BE49-F238E27FC236}">
                <a16:creationId xmlns:a16="http://schemas.microsoft.com/office/drawing/2014/main" id="{3128D273-59C2-D8BC-6FE1-C55727F67A5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8940419A-62D8-052E-0FF9-AA5026B1DB3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3">
            <a:extLst>
              <a:ext uri="{FF2B5EF4-FFF2-40B4-BE49-F238E27FC236}">
                <a16:creationId xmlns:a16="http://schemas.microsoft.com/office/drawing/2014/main" id="{07119084-BAC8-6587-E9AC-007E1DE88B1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a:extLst>
              <a:ext uri="{FF2B5EF4-FFF2-40B4-BE49-F238E27FC236}">
                <a16:creationId xmlns:a16="http://schemas.microsoft.com/office/drawing/2014/main" id="{2D5A96DD-7519-A127-ED17-458A8FB9E19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152400" y="68214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3">
            <a:extLst>
              <a:ext uri="{FF2B5EF4-FFF2-40B4-BE49-F238E27FC236}">
                <a16:creationId xmlns:a16="http://schemas.microsoft.com/office/drawing/2014/main" id="{DBE2ED46-7B87-3D19-EC9A-6FE7135031C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152400" y="67357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838200"/>
            <a:ext cx="7793037" cy="838200"/>
          </a:xfrm>
        </p:spPr>
        <p:txBody>
          <a:bodyPr/>
          <a:lstStyle/>
          <a:p>
            <a:r>
              <a:rPr lang="zh-CN" altLang="en-US" noProof="1"/>
              <a:t>单击此处编辑母版标题样式</a:t>
            </a:r>
          </a:p>
        </p:txBody>
      </p:sp>
      <p:sp>
        <p:nvSpPr>
          <p:cNvPr id="3" name="内容占位符 2"/>
          <p:cNvSpPr>
            <a:spLocks noGrp="1"/>
          </p:cNvSpPr>
          <p:nvPr>
            <p:ph idx="1"/>
          </p:nvPr>
        </p:nvSpPr>
        <p:spPr>
          <a:xfrm>
            <a:off x="457200" y="1981200"/>
            <a:ext cx="77724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Rectangle 11">
            <a:extLst>
              <a:ext uri="{FF2B5EF4-FFF2-40B4-BE49-F238E27FC236}">
                <a16:creationId xmlns:a16="http://schemas.microsoft.com/office/drawing/2014/main" id="{5FF6FA45-C6E8-FCB7-DE9A-9B5D6A005F9C}"/>
              </a:ext>
            </a:extLst>
          </p:cNvPr>
          <p:cNvSpPr>
            <a:spLocks noGrp="1" noChangeArrowheads="1"/>
          </p:cNvSpPr>
          <p:nvPr>
            <p:ph type="dt" sz="half" idx="10"/>
          </p:nvPr>
        </p:nvSpPr>
        <p:spPr/>
        <p:txBody>
          <a:bodyPr/>
          <a:lstStyle>
            <a:lvl1pPr>
              <a:defRPr/>
            </a:lvl1pPr>
          </a:lstStyle>
          <a:p>
            <a:pPr>
              <a:defRPr/>
            </a:pPr>
            <a:endParaRPr lang="en-US" altLang="zh-CN"/>
          </a:p>
        </p:txBody>
      </p:sp>
      <p:sp>
        <p:nvSpPr>
          <p:cNvPr id="10" name="Rectangle 12">
            <a:extLst>
              <a:ext uri="{FF2B5EF4-FFF2-40B4-BE49-F238E27FC236}">
                <a16:creationId xmlns:a16="http://schemas.microsoft.com/office/drawing/2014/main" id="{49966FEB-D76E-4E69-7C3C-46C9DC26860B}"/>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11" name="Rectangle 13">
            <a:extLst>
              <a:ext uri="{FF2B5EF4-FFF2-40B4-BE49-F238E27FC236}">
                <a16:creationId xmlns:a16="http://schemas.microsoft.com/office/drawing/2014/main" id="{5B4C03AF-2185-C587-1251-D16AC5ED417B}"/>
              </a:ext>
            </a:extLst>
          </p:cNvPr>
          <p:cNvSpPr>
            <a:spLocks noGrp="1" noChangeArrowheads="1"/>
          </p:cNvSpPr>
          <p:nvPr>
            <p:ph type="sldNum" sz="quarter" idx="12"/>
          </p:nvPr>
        </p:nvSpPr>
        <p:spPr/>
        <p:txBody>
          <a:bodyPr/>
          <a:lstStyle>
            <a:lvl1pPr>
              <a:defRPr/>
            </a:lvl1pPr>
          </a:lstStyle>
          <a:p>
            <a:fld id="{4B42B761-DB2E-4DD8-8FC3-AB176DE39278}" type="slidenum">
              <a:rPr lang="en-US" altLang="zh-CN"/>
              <a:pPr/>
              <a:t>‹#›</a:t>
            </a:fld>
            <a:endParaRPr lang="en-US" altLang="zh-CN"/>
          </a:p>
        </p:txBody>
      </p:sp>
    </p:spTree>
    <p:extLst>
      <p:ext uri="{BB962C8B-B14F-4D97-AF65-F5344CB8AC3E}">
        <p14:creationId xmlns:p14="http://schemas.microsoft.com/office/powerpoint/2010/main" val="28020854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51DB25DD-4EA6-7024-AF44-BFBDE1F6B3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3">
            <a:extLst>
              <a:ext uri="{FF2B5EF4-FFF2-40B4-BE49-F238E27FC236}">
                <a16:creationId xmlns:a16="http://schemas.microsoft.com/office/drawing/2014/main" id="{7F6BF4BA-5CEB-C224-7897-F6530EFCBB6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CA7413A2-B3C2-6FD8-C351-7EAB8ADB266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853B1448-B9FA-6DA3-4379-5BF132CC8CB3}"/>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441F4249-FEA6-A61A-EFB8-BCA832397992}"/>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C00D7BBE-D852-01B6-1715-26813A84EEEB}"/>
              </a:ext>
            </a:extLst>
          </p:cNvPr>
          <p:cNvSpPr>
            <a:spLocks noGrp="1" noChangeArrowheads="1"/>
          </p:cNvSpPr>
          <p:nvPr>
            <p:ph type="sldNum" sz="quarter" idx="12"/>
          </p:nvPr>
        </p:nvSpPr>
        <p:spPr/>
        <p:txBody>
          <a:bodyPr/>
          <a:lstStyle>
            <a:lvl1pPr>
              <a:defRPr/>
            </a:lvl1pPr>
          </a:lstStyle>
          <a:p>
            <a:fld id="{8E900B6E-3A13-4796-9541-819DE466B6DE}" type="slidenum">
              <a:rPr lang="en-US" altLang="zh-CN"/>
              <a:pPr/>
              <a:t>‹#›</a:t>
            </a:fld>
            <a:endParaRPr lang="en-US" altLang="zh-CN"/>
          </a:p>
        </p:txBody>
      </p:sp>
    </p:spTree>
    <p:extLst>
      <p:ext uri="{BB962C8B-B14F-4D97-AF65-F5344CB8AC3E}">
        <p14:creationId xmlns:p14="http://schemas.microsoft.com/office/powerpoint/2010/main" val="40440241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9E3A0EED-C0B0-758F-BB9E-D7AE50EE45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9DC26EC3-510E-4CCA-7549-4EA4A5533A0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8D37F441-51AF-DF15-3F9E-B1DA8A992B3B}"/>
              </a:ext>
            </a:extLst>
          </p:cNvPr>
          <p:cNvSpPr>
            <a:spLocks noGrp="1" noChangeArrowheads="1"/>
          </p:cNvSpPr>
          <p:nvPr>
            <p:ph type="sldNum" sz="quarter" idx="12"/>
          </p:nvPr>
        </p:nvSpPr>
        <p:spPr>
          <a:ln/>
        </p:spPr>
        <p:txBody>
          <a:bodyPr/>
          <a:lstStyle>
            <a:lvl1pPr>
              <a:defRPr/>
            </a:lvl1pPr>
          </a:lstStyle>
          <a:p>
            <a:fld id="{80C4372A-F815-4D92-911D-67CDB07C0406}" type="slidenum">
              <a:rPr lang="en-US" altLang="zh-CN"/>
              <a:pPr/>
              <a:t>‹#›</a:t>
            </a:fld>
            <a:endParaRPr lang="en-US" altLang="zh-CN"/>
          </a:p>
        </p:txBody>
      </p:sp>
    </p:spTree>
    <p:extLst>
      <p:ext uri="{BB962C8B-B14F-4D97-AF65-F5344CB8AC3E}">
        <p14:creationId xmlns:p14="http://schemas.microsoft.com/office/powerpoint/2010/main" val="25117137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EBA4F57D-833E-DE2D-BDAE-FFC09D9475A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2DDCD460-60CB-903A-6ADE-20974A5363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79D9524F-E501-DAC3-BD89-2BD910CB858C}"/>
              </a:ext>
            </a:extLst>
          </p:cNvPr>
          <p:cNvSpPr>
            <a:spLocks noGrp="1" noChangeArrowheads="1"/>
          </p:cNvSpPr>
          <p:nvPr>
            <p:ph type="sldNum" sz="quarter" idx="12"/>
          </p:nvPr>
        </p:nvSpPr>
        <p:spPr>
          <a:ln/>
        </p:spPr>
        <p:txBody>
          <a:bodyPr/>
          <a:lstStyle>
            <a:lvl1pPr>
              <a:defRPr/>
            </a:lvl1pPr>
          </a:lstStyle>
          <a:p>
            <a:fld id="{5443E872-389A-4302-AF80-5A54C4425E5B}" type="slidenum">
              <a:rPr lang="en-US" altLang="zh-CN"/>
              <a:pPr/>
              <a:t>‹#›</a:t>
            </a:fld>
            <a:endParaRPr lang="en-US" altLang="zh-CN"/>
          </a:p>
        </p:txBody>
      </p:sp>
    </p:spTree>
    <p:extLst>
      <p:ext uri="{BB962C8B-B14F-4D97-AF65-F5344CB8AC3E}">
        <p14:creationId xmlns:p14="http://schemas.microsoft.com/office/powerpoint/2010/main" val="13230894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741123E1-FE16-BEA2-912C-1882BF83DD7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91A1233A-4A87-4F04-CF70-C064505A2D8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9EF8C599-F91C-F962-51EC-7DFCC16A8D06}"/>
              </a:ext>
            </a:extLst>
          </p:cNvPr>
          <p:cNvSpPr>
            <a:spLocks noGrp="1" noChangeArrowheads="1"/>
          </p:cNvSpPr>
          <p:nvPr>
            <p:ph type="sldNum" sz="quarter" idx="12"/>
          </p:nvPr>
        </p:nvSpPr>
        <p:spPr>
          <a:ln/>
        </p:spPr>
        <p:txBody>
          <a:bodyPr/>
          <a:lstStyle>
            <a:lvl1pPr>
              <a:defRPr/>
            </a:lvl1pPr>
          </a:lstStyle>
          <a:p>
            <a:fld id="{03BAABFF-F194-4CF0-930B-89DB7EBAC093}" type="slidenum">
              <a:rPr lang="en-US" altLang="zh-CN"/>
              <a:pPr/>
              <a:t>‹#›</a:t>
            </a:fld>
            <a:endParaRPr lang="en-US" altLang="zh-CN"/>
          </a:p>
        </p:txBody>
      </p:sp>
    </p:spTree>
    <p:extLst>
      <p:ext uri="{BB962C8B-B14F-4D97-AF65-F5344CB8AC3E}">
        <p14:creationId xmlns:p14="http://schemas.microsoft.com/office/powerpoint/2010/main" val="2877692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9D8542E5-65CA-57B3-AA3A-8591015E4BA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601594A9-58A2-A2C7-CFCF-B1C27F4319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3F585B57-7040-2954-99E2-5E7706DDA37C}"/>
              </a:ext>
            </a:extLst>
          </p:cNvPr>
          <p:cNvSpPr>
            <a:spLocks noGrp="1" noChangeArrowheads="1"/>
          </p:cNvSpPr>
          <p:nvPr>
            <p:ph type="sldNum" sz="quarter" idx="12"/>
          </p:nvPr>
        </p:nvSpPr>
        <p:spPr>
          <a:ln/>
        </p:spPr>
        <p:txBody>
          <a:bodyPr/>
          <a:lstStyle>
            <a:lvl1pPr>
              <a:defRPr/>
            </a:lvl1pPr>
          </a:lstStyle>
          <a:p>
            <a:fld id="{E376A5C0-18C4-492E-A838-2D8EAE4B7F35}" type="slidenum">
              <a:rPr lang="en-US" altLang="zh-CN"/>
              <a:pPr/>
              <a:t>‹#›</a:t>
            </a:fld>
            <a:endParaRPr lang="en-US" altLang="zh-CN"/>
          </a:p>
        </p:txBody>
      </p:sp>
    </p:spTree>
    <p:extLst>
      <p:ext uri="{BB962C8B-B14F-4D97-AF65-F5344CB8AC3E}">
        <p14:creationId xmlns:p14="http://schemas.microsoft.com/office/powerpoint/2010/main" val="857784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ADB1A05-B5DE-9A11-698B-B880CD02DBF1}"/>
              </a:ext>
            </a:extLst>
          </p:cNvPr>
          <p:cNvSpPr>
            <a:spLocks noGrp="1"/>
          </p:cNvSpPr>
          <p:nvPr>
            <p:ph type="dt" sz="half" idx="10"/>
          </p:nvPr>
        </p:nvSpPr>
        <p:spPr>
          <a:xfrm>
            <a:off x="457200" y="6356350"/>
            <a:ext cx="2133600" cy="366713"/>
          </a:xfrm>
        </p:spPr>
        <p:txBody>
          <a:bodyPr/>
          <a:lstStyle>
            <a:lvl1pPr>
              <a:spcBef>
                <a:spcPct val="0"/>
              </a:spcBef>
              <a:spcAft>
                <a:spcPct val="0"/>
              </a:spcAft>
              <a:defRPr sz="1600" noProof="1"/>
            </a:lvl1pPr>
          </a:lstStyle>
          <a:p>
            <a:pPr>
              <a:defRPr/>
            </a:pPr>
            <a:endParaRPr lang="zh-CN" altLang="en-US"/>
          </a:p>
        </p:txBody>
      </p:sp>
      <p:sp>
        <p:nvSpPr>
          <p:cNvPr id="3" name="页脚占位符 4">
            <a:extLst>
              <a:ext uri="{FF2B5EF4-FFF2-40B4-BE49-F238E27FC236}">
                <a16:creationId xmlns:a16="http://schemas.microsoft.com/office/drawing/2014/main" id="{1704C8B5-026C-E750-45F8-2EC824ACDEB4}"/>
              </a:ext>
            </a:extLst>
          </p:cNvPr>
          <p:cNvSpPr>
            <a:spLocks noGrp="1"/>
          </p:cNvSpPr>
          <p:nvPr>
            <p:ph type="ftr" sz="quarter" idx="11"/>
          </p:nvPr>
        </p:nvSpPr>
        <p:spPr>
          <a:xfrm>
            <a:off x="3124200" y="6356350"/>
            <a:ext cx="2895600" cy="366713"/>
          </a:xfrm>
        </p:spPr>
        <p:txBody>
          <a:bodyPr/>
          <a:lstStyle>
            <a:lvl1pPr>
              <a:spcBef>
                <a:spcPct val="0"/>
              </a:spcBef>
              <a:spcAft>
                <a:spcPct val="0"/>
              </a:spcAft>
              <a:defRPr sz="1600" noProof="1">
                <a:latin typeface="Calibri" panose="020F0502020204030204" pitchFamily="34" charset="0"/>
                <a:ea typeface="宋体" panose="02010600030101010101" pitchFamily="2" charset="-122"/>
              </a:defRPr>
            </a:lvl1pPr>
          </a:lstStyle>
          <a:p>
            <a:pPr>
              <a:defRPr/>
            </a:pPr>
            <a:endParaRPr lang="zh-CN" altLang="en-US"/>
          </a:p>
        </p:txBody>
      </p:sp>
      <p:sp>
        <p:nvSpPr>
          <p:cNvPr id="4" name="灯片编号占位符 5">
            <a:extLst>
              <a:ext uri="{FF2B5EF4-FFF2-40B4-BE49-F238E27FC236}">
                <a16:creationId xmlns:a16="http://schemas.microsoft.com/office/drawing/2014/main" id="{23235C3F-F9FC-1FEA-4321-4458EC1D4B4E}"/>
              </a:ext>
            </a:extLst>
          </p:cNvPr>
          <p:cNvSpPr>
            <a:spLocks noGrp="1"/>
          </p:cNvSpPr>
          <p:nvPr>
            <p:ph type="sldNum" sz="quarter" idx="12"/>
          </p:nvPr>
        </p:nvSpPr>
        <p:spPr>
          <a:xfrm>
            <a:off x="6553200" y="6356350"/>
            <a:ext cx="2133600" cy="366713"/>
          </a:xfrm>
        </p:spPr>
        <p:txBody>
          <a:bodyPr/>
          <a:lstStyle>
            <a:lvl1pPr>
              <a:defRPr>
                <a:latin typeface="Calibri" panose="020F0502020204030204" pitchFamily="34" charset="0"/>
              </a:defRPr>
            </a:lvl1pPr>
          </a:lstStyle>
          <a:p>
            <a:fld id="{78F836F8-58F3-4EC2-BDB3-FC6500C07411}" type="slidenum">
              <a:rPr lang="zh-CN" altLang="en-US"/>
              <a:pPr/>
              <a:t>‹#›</a:t>
            </a:fld>
            <a:endParaRPr lang="zh-CN" altLang="en-US">
              <a:ea typeface="等线" panose="02010600030101010101" pitchFamily="2" charset="-122"/>
            </a:endParaRPr>
          </a:p>
        </p:txBody>
      </p:sp>
    </p:spTree>
    <p:extLst>
      <p:ext uri="{BB962C8B-B14F-4D97-AF65-F5344CB8AC3E}">
        <p14:creationId xmlns:p14="http://schemas.microsoft.com/office/powerpoint/2010/main" val="2251550663"/>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pic>
        <p:nvPicPr>
          <p:cNvPr id="2" name="图片 23">
            <a:extLst>
              <a:ext uri="{FF2B5EF4-FFF2-40B4-BE49-F238E27FC236}">
                <a16:creationId xmlns:a16="http://schemas.microsoft.com/office/drawing/2014/main" id="{C7EE6925-A8F5-4DED-9D20-698DF9590C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3">
            <a:extLst>
              <a:ext uri="{FF2B5EF4-FFF2-40B4-BE49-F238E27FC236}">
                <a16:creationId xmlns:a16="http://schemas.microsoft.com/office/drawing/2014/main" id="{906D0C2D-343D-FFED-6875-8391AF084AA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1">
            <a:extLst>
              <a:ext uri="{FF2B5EF4-FFF2-40B4-BE49-F238E27FC236}">
                <a16:creationId xmlns:a16="http://schemas.microsoft.com/office/drawing/2014/main" id="{6D7EDB69-3795-9A35-F681-F7A879BA2F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25000" b="5811"/>
          <a:stretch>
            <a:fillRect/>
          </a:stretch>
        </p:blipFill>
        <p:spPr bwMode="auto">
          <a:xfrm>
            <a:off x="0" y="3175"/>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Holder 2">
            <a:extLst>
              <a:ext uri="{FF2B5EF4-FFF2-40B4-BE49-F238E27FC236}">
                <a16:creationId xmlns:a16="http://schemas.microsoft.com/office/drawing/2014/main" id="{263F345E-F93F-EF7F-A06D-F77E47ADA248}"/>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6" name="Holder 3">
            <a:extLst>
              <a:ext uri="{FF2B5EF4-FFF2-40B4-BE49-F238E27FC236}">
                <a16:creationId xmlns:a16="http://schemas.microsoft.com/office/drawing/2014/main" id="{023D394F-CC10-09FC-93D0-09AE0DEADAE0}"/>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C0F26DF5-A665-4995-A41C-24F9B2D78235}" type="datetimeFigureOut">
              <a:rPr lang="en-US"/>
              <a:pPr>
                <a:defRPr/>
              </a:pPr>
              <a:t>9/6/2023</a:t>
            </a:fld>
            <a:endParaRPr lang="en-US"/>
          </a:p>
        </p:txBody>
      </p:sp>
      <p:sp>
        <p:nvSpPr>
          <p:cNvPr id="7" name="Holder 4">
            <a:extLst>
              <a:ext uri="{FF2B5EF4-FFF2-40B4-BE49-F238E27FC236}">
                <a16:creationId xmlns:a16="http://schemas.microsoft.com/office/drawing/2014/main" id="{A5F7E4F6-14E3-D875-76B4-38E449F2C33C}"/>
              </a:ext>
            </a:extLst>
          </p:cNvPr>
          <p:cNvSpPr>
            <a:spLocks noGrp="1"/>
          </p:cNvSpPr>
          <p:nvPr>
            <p:ph type="sldNum" sz="quarter" idx="12"/>
          </p:nvPr>
        </p:nvSpPr>
        <p:spPr/>
        <p:txBody>
          <a:bodyPr lIns="0" tIns="0" rIns="0" bIns="0"/>
          <a:lstStyle>
            <a:lvl1pPr>
              <a:defRPr>
                <a:solidFill>
                  <a:srgbClr val="898989"/>
                </a:solidFill>
              </a:defRPr>
            </a:lvl1pPr>
          </a:lstStyle>
          <a:p>
            <a:fld id="{CC6353C4-B4C7-4B26-B216-2042F39739F2}" type="slidenum">
              <a:rPr lang="zh-CN" altLang="en-US"/>
              <a:pPr/>
              <a:t>‹#›</a:t>
            </a:fld>
            <a:endParaRPr lang="zh-CN" altLang="en-US"/>
          </a:p>
        </p:txBody>
      </p:sp>
    </p:spTree>
    <p:extLst>
      <p:ext uri="{BB962C8B-B14F-4D97-AF65-F5344CB8AC3E}">
        <p14:creationId xmlns:p14="http://schemas.microsoft.com/office/powerpoint/2010/main" val="193730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B313DDA7-12BE-4880-BED5-8EAB07B36E16}"/>
              </a:ext>
            </a:extLst>
          </p:cNvPr>
          <p:cNvSpPr>
            <a:spLocks noChangeArrowheads="1"/>
          </p:cNvSpPr>
          <p:nvPr/>
        </p:nvSpPr>
        <p:spPr bwMode="gray">
          <a:xfrm>
            <a:off x="762000" y="1905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pic>
        <p:nvPicPr>
          <p:cNvPr id="5" name="图片 16">
            <a:extLst>
              <a:ext uri="{FF2B5EF4-FFF2-40B4-BE49-F238E27FC236}">
                <a16:creationId xmlns:a16="http://schemas.microsoft.com/office/drawing/2014/main" id="{DF2F6735-3AFD-31C5-42B5-873AA9F49F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6" name="Rectangle 11">
            <a:extLst>
              <a:ext uri="{FF2B5EF4-FFF2-40B4-BE49-F238E27FC236}">
                <a16:creationId xmlns:a16="http://schemas.microsoft.com/office/drawing/2014/main" id="{85EECFBC-6F89-0B63-E2BE-4C5C022B79D2}"/>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B8D53510-EE9F-8421-E2F0-05A351166840}"/>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16888AEB-59CD-8399-2610-4734BBD7DCBE}"/>
              </a:ext>
            </a:extLst>
          </p:cNvPr>
          <p:cNvSpPr>
            <a:spLocks noGrp="1" noChangeArrowheads="1"/>
          </p:cNvSpPr>
          <p:nvPr>
            <p:ph type="sldNum" sz="quarter" idx="12"/>
          </p:nvPr>
        </p:nvSpPr>
        <p:spPr/>
        <p:txBody>
          <a:bodyPr/>
          <a:lstStyle>
            <a:lvl1pPr>
              <a:defRPr/>
            </a:lvl1pPr>
          </a:lstStyle>
          <a:p>
            <a:fld id="{ADD71355-C007-408A-9CB8-37EA3B652883}" type="slidenum">
              <a:rPr lang="en-US" altLang="zh-CN"/>
              <a:pPr/>
              <a:t>‹#›</a:t>
            </a:fld>
            <a:endParaRPr lang="en-US" altLang="zh-CN"/>
          </a:p>
        </p:txBody>
      </p:sp>
    </p:spTree>
    <p:extLst>
      <p:ext uri="{BB962C8B-B14F-4D97-AF65-F5344CB8AC3E}">
        <p14:creationId xmlns:p14="http://schemas.microsoft.com/office/powerpoint/2010/main" val="3463279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FC2973-07E2-E98C-F7F7-DFA25FEDA4A4}"/>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6" name="Rectangle 3">
            <a:extLst>
              <a:ext uri="{FF2B5EF4-FFF2-40B4-BE49-F238E27FC236}">
                <a16:creationId xmlns:a16="http://schemas.microsoft.com/office/drawing/2014/main" id="{3C5E1FA4-5C51-FEE9-A457-94E733578041}"/>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7" name="Rectangle 4">
            <a:extLst>
              <a:ext uri="{FF2B5EF4-FFF2-40B4-BE49-F238E27FC236}">
                <a16:creationId xmlns:a16="http://schemas.microsoft.com/office/drawing/2014/main" id="{CD064F0C-0C7F-6D0E-615D-FB968CEE1808}"/>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8" name="Rectangle 5">
            <a:extLst>
              <a:ext uri="{FF2B5EF4-FFF2-40B4-BE49-F238E27FC236}">
                <a16:creationId xmlns:a16="http://schemas.microsoft.com/office/drawing/2014/main" id="{791EECC5-BD6E-EB19-2A03-5F73448D0986}"/>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9" name="Rectangle 6">
            <a:extLst>
              <a:ext uri="{FF2B5EF4-FFF2-40B4-BE49-F238E27FC236}">
                <a16:creationId xmlns:a16="http://schemas.microsoft.com/office/drawing/2014/main" id="{45B46587-C6D3-32B1-3CFF-2EAB718725D6}"/>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0" name="Rectangle 7">
            <a:extLst>
              <a:ext uri="{FF2B5EF4-FFF2-40B4-BE49-F238E27FC236}">
                <a16:creationId xmlns:a16="http://schemas.microsoft.com/office/drawing/2014/main" id="{08FB95F0-C603-D5A2-2EC4-015608C816DC}"/>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1" name="Rectangle 8">
            <a:extLst>
              <a:ext uri="{FF2B5EF4-FFF2-40B4-BE49-F238E27FC236}">
                <a16:creationId xmlns:a16="http://schemas.microsoft.com/office/drawing/2014/main" id="{21D76890-75E9-64BA-BE4E-C34C502AC7AC}"/>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2" name="Rectangle 11">
            <a:extLst>
              <a:ext uri="{FF2B5EF4-FFF2-40B4-BE49-F238E27FC236}">
                <a16:creationId xmlns:a16="http://schemas.microsoft.com/office/drawing/2014/main" id="{33A13481-B236-7CA6-D7ED-2A2245BF4EED}"/>
              </a:ext>
            </a:extLst>
          </p:cNvPr>
          <p:cNvSpPr>
            <a:spLocks noGrp="1" noChangeArrowheads="1"/>
          </p:cNvSpPr>
          <p:nvPr>
            <p:ph type="dt" sz="half" idx="10"/>
          </p:nvPr>
        </p:nvSpPr>
        <p:spPr/>
        <p:txBody>
          <a:bodyPr/>
          <a:lstStyle>
            <a:lvl1pPr>
              <a:defRPr/>
            </a:lvl1pPr>
          </a:lstStyle>
          <a:p>
            <a:pPr>
              <a:defRPr/>
            </a:pPr>
            <a:endParaRPr lang="en-US" altLang="zh-CN"/>
          </a:p>
        </p:txBody>
      </p:sp>
      <p:sp>
        <p:nvSpPr>
          <p:cNvPr id="13" name="Rectangle 12">
            <a:extLst>
              <a:ext uri="{FF2B5EF4-FFF2-40B4-BE49-F238E27FC236}">
                <a16:creationId xmlns:a16="http://schemas.microsoft.com/office/drawing/2014/main" id="{7DE2E59C-6D94-253E-0D88-62307B4031DC}"/>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14" name="Rectangle 13">
            <a:extLst>
              <a:ext uri="{FF2B5EF4-FFF2-40B4-BE49-F238E27FC236}">
                <a16:creationId xmlns:a16="http://schemas.microsoft.com/office/drawing/2014/main" id="{751F62F0-1BAE-F1B6-2712-4E979B2D0D72}"/>
              </a:ext>
            </a:extLst>
          </p:cNvPr>
          <p:cNvSpPr>
            <a:spLocks noGrp="1" noChangeArrowheads="1"/>
          </p:cNvSpPr>
          <p:nvPr>
            <p:ph type="sldNum" sz="quarter" idx="12"/>
          </p:nvPr>
        </p:nvSpPr>
        <p:spPr/>
        <p:txBody>
          <a:bodyPr/>
          <a:lstStyle>
            <a:lvl1pPr>
              <a:defRPr/>
            </a:lvl1pPr>
          </a:lstStyle>
          <a:p>
            <a:fld id="{03E7BDFA-20EF-4C51-A2FB-7F0DE4805E19}" type="slidenum">
              <a:rPr lang="en-US" altLang="zh-CN"/>
              <a:pPr/>
              <a:t>‹#›</a:t>
            </a:fld>
            <a:endParaRPr lang="en-US" altLang="zh-CN"/>
          </a:p>
        </p:txBody>
      </p:sp>
    </p:spTree>
    <p:extLst>
      <p:ext uri="{BB962C8B-B14F-4D97-AF65-F5344CB8AC3E}">
        <p14:creationId xmlns:p14="http://schemas.microsoft.com/office/powerpoint/2010/main" val="1380952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a:extLst>
              <a:ext uri="{FF2B5EF4-FFF2-40B4-BE49-F238E27FC236}">
                <a16:creationId xmlns:a16="http://schemas.microsoft.com/office/drawing/2014/main" id="{2512149D-F245-62FF-5BD9-ABA48684A9E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37ABAD05-F98D-E47A-01E7-2014164A58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864B3BE2-8210-BD7C-38D2-35EF8DE6F83D}"/>
              </a:ext>
            </a:extLst>
          </p:cNvPr>
          <p:cNvSpPr>
            <a:spLocks noGrp="1" noChangeArrowheads="1"/>
          </p:cNvSpPr>
          <p:nvPr>
            <p:ph type="sldNum" sz="quarter" idx="12"/>
          </p:nvPr>
        </p:nvSpPr>
        <p:spPr>
          <a:ln/>
        </p:spPr>
        <p:txBody>
          <a:bodyPr/>
          <a:lstStyle>
            <a:lvl1pPr>
              <a:defRPr/>
            </a:lvl1pPr>
          </a:lstStyle>
          <a:p>
            <a:fld id="{8CD05BF9-EB96-4DBE-988F-5450AE7CE1CC}" type="slidenum">
              <a:rPr lang="en-US" altLang="zh-CN"/>
              <a:pPr/>
              <a:t>‹#›</a:t>
            </a:fld>
            <a:endParaRPr lang="en-US" altLang="zh-CN"/>
          </a:p>
        </p:txBody>
      </p:sp>
    </p:spTree>
    <p:extLst>
      <p:ext uri="{BB962C8B-B14F-4D97-AF65-F5344CB8AC3E}">
        <p14:creationId xmlns:p14="http://schemas.microsoft.com/office/powerpoint/2010/main" val="348710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15">
            <a:extLst>
              <a:ext uri="{FF2B5EF4-FFF2-40B4-BE49-F238E27FC236}">
                <a16:creationId xmlns:a16="http://schemas.microsoft.com/office/drawing/2014/main" id="{0086FB44-6B36-B5CD-244A-F77D7EB332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C6824C31-3EDC-F293-D56A-10C2D6C96E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73840EAF-70F2-F6B2-034C-54BA7E78B9E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6" name="Rectangle 11">
            <a:extLst>
              <a:ext uri="{FF2B5EF4-FFF2-40B4-BE49-F238E27FC236}">
                <a16:creationId xmlns:a16="http://schemas.microsoft.com/office/drawing/2014/main" id="{D70A9097-07C4-B040-3396-C9A19297F305}"/>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34CB3341-CA84-7CD1-0B03-B736C282053B}"/>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BED3C035-8638-5ED0-7948-A28D76F6D906}"/>
              </a:ext>
            </a:extLst>
          </p:cNvPr>
          <p:cNvSpPr>
            <a:spLocks noGrp="1" noChangeArrowheads="1"/>
          </p:cNvSpPr>
          <p:nvPr>
            <p:ph type="sldNum" sz="quarter" idx="12"/>
          </p:nvPr>
        </p:nvSpPr>
        <p:spPr/>
        <p:txBody>
          <a:bodyPr/>
          <a:lstStyle>
            <a:lvl1pPr>
              <a:defRPr/>
            </a:lvl1pPr>
          </a:lstStyle>
          <a:p>
            <a:fld id="{E0CF1F46-C61A-49F3-98EB-603FADADFC67}" type="slidenum">
              <a:rPr lang="en-US" altLang="zh-CN"/>
              <a:pPr/>
              <a:t>‹#›</a:t>
            </a:fld>
            <a:endParaRPr lang="en-US" altLang="zh-CN"/>
          </a:p>
        </p:txBody>
      </p:sp>
    </p:spTree>
    <p:extLst>
      <p:ext uri="{BB962C8B-B14F-4D97-AF65-F5344CB8AC3E}">
        <p14:creationId xmlns:p14="http://schemas.microsoft.com/office/powerpoint/2010/main" val="1699564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D2F39357-6D96-9091-6CF8-221A7C042DE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3">
            <a:extLst>
              <a:ext uri="{FF2B5EF4-FFF2-40B4-BE49-F238E27FC236}">
                <a16:creationId xmlns:a16="http://schemas.microsoft.com/office/drawing/2014/main" id="{976B6CAC-306F-EED2-4590-57C61DBA208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E58DB160-0121-C5EE-D4F6-1D54522658E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1282BF00-752A-1782-AE1F-BEED3BA4CAD0}"/>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4C8C33E9-7F14-EEF0-2298-459DDC4C508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455AC424-2335-FA99-EE02-B13CCB0AA4A4}"/>
              </a:ext>
            </a:extLst>
          </p:cNvPr>
          <p:cNvSpPr>
            <a:spLocks noGrp="1" noChangeArrowheads="1"/>
          </p:cNvSpPr>
          <p:nvPr>
            <p:ph type="sldNum" sz="quarter" idx="12"/>
          </p:nvPr>
        </p:nvSpPr>
        <p:spPr/>
        <p:txBody>
          <a:bodyPr/>
          <a:lstStyle>
            <a:lvl1pPr>
              <a:defRPr/>
            </a:lvl1pPr>
          </a:lstStyle>
          <a:p>
            <a:fld id="{FB430FD2-BD0B-4C8C-A4C6-4D1ACA0644C4}" type="slidenum">
              <a:rPr lang="en-US" altLang="zh-CN"/>
              <a:pPr/>
              <a:t>‹#›</a:t>
            </a:fld>
            <a:endParaRPr lang="en-US" altLang="zh-CN"/>
          </a:p>
        </p:txBody>
      </p:sp>
    </p:spTree>
    <p:extLst>
      <p:ext uri="{BB962C8B-B14F-4D97-AF65-F5344CB8AC3E}">
        <p14:creationId xmlns:p14="http://schemas.microsoft.com/office/powerpoint/2010/main" val="43095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020D8705-D5D5-CF8F-C2D4-A1CDCFD1BE3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40DF94C7-7C9B-97E2-988D-A4371F7E10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DB1F512B-93C1-B396-F69D-B355C64C3144}"/>
              </a:ext>
            </a:extLst>
          </p:cNvPr>
          <p:cNvSpPr>
            <a:spLocks noGrp="1" noChangeArrowheads="1"/>
          </p:cNvSpPr>
          <p:nvPr>
            <p:ph type="sldNum" sz="quarter" idx="12"/>
          </p:nvPr>
        </p:nvSpPr>
        <p:spPr>
          <a:ln/>
        </p:spPr>
        <p:txBody>
          <a:bodyPr/>
          <a:lstStyle>
            <a:lvl1pPr>
              <a:defRPr/>
            </a:lvl1pPr>
          </a:lstStyle>
          <a:p>
            <a:fld id="{BE2DC16A-D429-4F92-91F3-D84E4BC00D9A}" type="slidenum">
              <a:rPr lang="en-US" altLang="zh-CN"/>
              <a:pPr/>
              <a:t>‹#›</a:t>
            </a:fld>
            <a:endParaRPr lang="en-US" altLang="zh-CN"/>
          </a:p>
        </p:txBody>
      </p:sp>
    </p:spTree>
    <p:extLst>
      <p:ext uri="{BB962C8B-B14F-4D97-AF65-F5344CB8AC3E}">
        <p14:creationId xmlns:p14="http://schemas.microsoft.com/office/powerpoint/2010/main" val="319654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0197E55D-A42F-60CD-7D67-138E8AD929B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2311FA29-7C84-155B-FBBF-6F523AF7460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19909B55-67DF-AE62-4E1A-10D982D502B9}"/>
              </a:ext>
            </a:extLst>
          </p:cNvPr>
          <p:cNvSpPr>
            <a:spLocks noGrp="1" noChangeArrowheads="1"/>
          </p:cNvSpPr>
          <p:nvPr>
            <p:ph type="sldNum" sz="quarter" idx="12"/>
          </p:nvPr>
        </p:nvSpPr>
        <p:spPr>
          <a:ln/>
        </p:spPr>
        <p:txBody>
          <a:bodyPr/>
          <a:lstStyle>
            <a:lvl1pPr>
              <a:defRPr/>
            </a:lvl1pPr>
          </a:lstStyle>
          <a:p>
            <a:fld id="{188D9630-CFE2-4EDB-9EA7-3649CBCE67B1}" type="slidenum">
              <a:rPr lang="en-US" altLang="zh-CN"/>
              <a:pPr/>
              <a:t>‹#›</a:t>
            </a:fld>
            <a:endParaRPr lang="en-US" altLang="zh-CN"/>
          </a:p>
        </p:txBody>
      </p:sp>
    </p:spTree>
    <p:extLst>
      <p:ext uri="{BB962C8B-B14F-4D97-AF65-F5344CB8AC3E}">
        <p14:creationId xmlns:p14="http://schemas.microsoft.com/office/powerpoint/2010/main" val="1402196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a:extLst>
              <a:ext uri="{FF2B5EF4-FFF2-40B4-BE49-F238E27FC236}">
                <a16:creationId xmlns:a16="http://schemas.microsoft.com/office/drawing/2014/main" id="{6AFDC55E-B950-5768-BD64-F14A7AB06F42}"/>
              </a:ext>
            </a:extLst>
          </p:cNvPr>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10">
            <a:extLst>
              <a:ext uri="{FF2B5EF4-FFF2-40B4-BE49-F238E27FC236}">
                <a16:creationId xmlns:a16="http://schemas.microsoft.com/office/drawing/2014/main" id="{7D1D05E8-6938-6B5E-5334-44EC76A9A246}"/>
              </a:ext>
            </a:extLst>
          </p:cNvPr>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491" name="Rectangle 11">
            <a:extLst>
              <a:ext uri="{FF2B5EF4-FFF2-40B4-BE49-F238E27FC236}">
                <a16:creationId xmlns:a16="http://schemas.microsoft.com/office/drawing/2014/main" id="{03BCCD56-A6DC-E0E6-6653-CD8BEF9E365D}"/>
              </a:ext>
            </a:extLst>
          </p:cNvPr>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a:lvl1pPr>
          </a:lstStyle>
          <a:p>
            <a:pPr>
              <a:defRPr/>
            </a:pPr>
            <a:endParaRPr lang="en-US" altLang="zh-CN"/>
          </a:p>
        </p:txBody>
      </p:sp>
      <p:sp>
        <p:nvSpPr>
          <p:cNvPr id="20492" name="Rectangle 12">
            <a:extLst>
              <a:ext uri="{FF2B5EF4-FFF2-40B4-BE49-F238E27FC236}">
                <a16:creationId xmlns:a16="http://schemas.microsoft.com/office/drawing/2014/main" id="{4D9E5308-7A04-E549-27F6-BB978DEF1FEE}"/>
              </a:ext>
            </a:extLst>
          </p:cNvPr>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a:lvl1pPr>
          </a:lstStyle>
          <a:p>
            <a:pPr>
              <a:defRPr/>
            </a:pPr>
            <a:endParaRPr lang="en-US" altLang="zh-CN"/>
          </a:p>
        </p:txBody>
      </p:sp>
      <p:sp>
        <p:nvSpPr>
          <p:cNvPr id="20493" name="Rectangle 13">
            <a:extLst>
              <a:ext uri="{FF2B5EF4-FFF2-40B4-BE49-F238E27FC236}">
                <a16:creationId xmlns:a16="http://schemas.microsoft.com/office/drawing/2014/main" id="{495A3F7C-39D2-3212-68AA-82AFA905F832}"/>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400"/>
            </a:lvl1pPr>
          </a:lstStyle>
          <a:p>
            <a:fld id="{8BCC6FA4-23CE-4441-9ECC-A1A96B821E42}" type="slidenum">
              <a:rPr lang="en-US" altLang="zh-CN"/>
              <a:pPr/>
              <a:t>‹#›</a:t>
            </a:fld>
            <a:endParaRPr lang="en-US" altLang="zh-CN"/>
          </a:p>
        </p:txBody>
      </p:sp>
      <p:pic>
        <p:nvPicPr>
          <p:cNvPr id="1031" name="图片 14">
            <a:extLst>
              <a:ext uri="{FF2B5EF4-FFF2-40B4-BE49-F238E27FC236}">
                <a16:creationId xmlns:a16="http://schemas.microsoft.com/office/drawing/2014/main" id="{DFC365D5-CC37-4A27-C04C-CDA7E5659D8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图片 23">
            <a:extLst>
              <a:ext uri="{FF2B5EF4-FFF2-40B4-BE49-F238E27FC236}">
                <a16:creationId xmlns:a16="http://schemas.microsoft.com/office/drawing/2014/main" id="{3A221449-1DD9-8D06-103B-04DFCBB2DFE2}"/>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图片 23">
            <a:extLst>
              <a:ext uri="{FF2B5EF4-FFF2-40B4-BE49-F238E27FC236}">
                <a16:creationId xmlns:a16="http://schemas.microsoft.com/office/drawing/2014/main" id="{3CAF952D-FA1B-285D-B462-17ABA8AF103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80" r:id="rId5"/>
    <p:sldLayoutId id="2147483690" r:id="rId6"/>
    <p:sldLayoutId id="2147483691" r:id="rId7"/>
    <p:sldLayoutId id="2147483679" r:id="rId8"/>
    <p:sldLayoutId id="2147483678" r:id="rId9"/>
    <p:sldLayoutId id="2147483677" r:id="rId10"/>
    <p:sldLayoutId id="2147483676" r:id="rId11"/>
    <p:sldLayoutId id="2147483692" r:id="rId12"/>
    <p:sldLayoutId id="2147483693" r:id="rId13"/>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9">
            <a:extLst>
              <a:ext uri="{FF2B5EF4-FFF2-40B4-BE49-F238E27FC236}">
                <a16:creationId xmlns:a16="http://schemas.microsoft.com/office/drawing/2014/main" id="{1E833B5B-2956-6B15-56F2-F31EC9465676}"/>
              </a:ext>
            </a:extLst>
          </p:cNvPr>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2051" name="Rectangle 10">
            <a:extLst>
              <a:ext uri="{FF2B5EF4-FFF2-40B4-BE49-F238E27FC236}">
                <a16:creationId xmlns:a16="http://schemas.microsoft.com/office/drawing/2014/main" id="{ED6034D1-D377-2017-B0F2-05FE80A2FA1D}"/>
              </a:ext>
            </a:extLst>
          </p:cNvPr>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491" name="Rectangle 11">
            <a:extLst>
              <a:ext uri="{FF2B5EF4-FFF2-40B4-BE49-F238E27FC236}">
                <a16:creationId xmlns:a16="http://schemas.microsoft.com/office/drawing/2014/main" id="{68707A44-1D94-492F-7AF6-BB05A7D35D53}"/>
              </a:ext>
            </a:extLst>
          </p:cNvPr>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a:lvl1pPr>
          </a:lstStyle>
          <a:p>
            <a:pPr>
              <a:defRPr/>
            </a:pPr>
            <a:endParaRPr lang="en-US" altLang="zh-CN"/>
          </a:p>
        </p:txBody>
      </p:sp>
      <p:sp>
        <p:nvSpPr>
          <p:cNvPr id="20492" name="Rectangle 12">
            <a:extLst>
              <a:ext uri="{FF2B5EF4-FFF2-40B4-BE49-F238E27FC236}">
                <a16:creationId xmlns:a16="http://schemas.microsoft.com/office/drawing/2014/main" id="{10953E24-9DD0-DFF2-084B-035154ADEAC4}"/>
              </a:ext>
            </a:extLst>
          </p:cNvPr>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a:lvl1pPr>
          </a:lstStyle>
          <a:p>
            <a:pPr>
              <a:defRPr/>
            </a:pPr>
            <a:endParaRPr lang="en-US" altLang="zh-CN"/>
          </a:p>
        </p:txBody>
      </p:sp>
      <p:sp>
        <p:nvSpPr>
          <p:cNvPr id="20493" name="Rectangle 13">
            <a:extLst>
              <a:ext uri="{FF2B5EF4-FFF2-40B4-BE49-F238E27FC236}">
                <a16:creationId xmlns:a16="http://schemas.microsoft.com/office/drawing/2014/main" id="{28F48210-4B08-E131-8DEB-ADCC37890253}"/>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400"/>
            </a:lvl1pPr>
          </a:lstStyle>
          <a:p>
            <a:fld id="{7C45527B-DBF5-42A6-8A5F-6438ED23A0DF}" type="slidenum">
              <a:rPr lang="en-US" altLang="zh-CN"/>
              <a:pPr/>
              <a:t>‹#›</a:t>
            </a:fld>
            <a:endParaRPr lang="en-US" altLang="zh-CN"/>
          </a:p>
        </p:txBody>
      </p:sp>
      <p:pic>
        <p:nvPicPr>
          <p:cNvPr id="2055" name="图片 14">
            <a:extLst>
              <a:ext uri="{FF2B5EF4-FFF2-40B4-BE49-F238E27FC236}">
                <a16:creationId xmlns:a16="http://schemas.microsoft.com/office/drawing/2014/main" id="{83822535-2B5D-BA03-E865-7239CB39D56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图片 23">
            <a:extLst>
              <a:ext uri="{FF2B5EF4-FFF2-40B4-BE49-F238E27FC236}">
                <a16:creationId xmlns:a16="http://schemas.microsoft.com/office/drawing/2014/main" id="{7F14B56B-6BC8-B0D3-04A5-25CDACE4F6E0}"/>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图片 23">
            <a:extLst>
              <a:ext uri="{FF2B5EF4-FFF2-40B4-BE49-F238E27FC236}">
                <a16:creationId xmlns:a16="http://schemas.microsoft.com/office/drawing/2014/main" id="{5B945C0D-41EB-BBAB-41B5-F536357D932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85" r:id="rId5"/>
    <p:sldLayoutId id="2147483698" r:id="rId6"/>
    <p:sldLayoutId id="2147483699" r:id="rId7"/>
    <p:sldLayoutId id="2147483684" r:id="rId8"/>
    <p:sldLayoutId id="2147483683" r:id="rId9"/>
    <p:sldLayoutId id="2147483682" r:id="rId10"/>
    <p:sldLayoutId id="2147483681" r:id="rId11"/>
    <p:sldLayoutId id="2147483700" r:id="rId12"/>
    <p:sldLayoutId id="2147483701" r:id="rId13"/>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image" Target="../media/image4.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7.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tags" Target="../tags/tag4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image" Target="../media/image4.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tags" Target="../tags/tag41.xml"/><Relationship Id="rId10" Type="http://schemas.openxmlformats.org/officeDocument/2006/relationships/tags" Target="../tags/tag36.xml"/><Relationship Id="rId19" Type="http://schemas.openxmlformats.org/officeDocument/2006/relationships/slideLayout" Target="../slideLayouts/slideLayout7.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image" Target="../media/image4.png"/><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slideLayout" Target="../slideLayouts/slideLayout7.xml"/><Relationship Id="rId2" Type="http://schemas.openxmlformats.org/officeDocument/2006/relationships/tags" Target="../tags/tag46.xml"/><Relationship Id="rId16" Type="http://schemas.openxmlformats.org/officeDocument/2006/relationships/tags" Target="../tags/tag60.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tags" Target="../tags/tag59.xml"/><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4.png"/><Relationship Id="rId5" Type="http://schemas.openxmlformats.org/officeDocument/2006/relationships/tags" Target="../tags/tag22.xml"/><Relationship Id="rId10" Type="http://schemas.openxmlformats.org/officeDocument/2006/relationships/slideLayout" Target="../slideLayouts/slideLayout7.xml"/><Relationship Id="rId4" Type="http://schemas.openxmlformats.org/officeDocument/2006/relationships/tags" Target="../tags/tag21.xml"/><Relationship Id="rId9" Type="http://schemas.openxmlformats.org/officeDocument/2006/relationships/tags" Target="../tags/tag2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84697BCC-8773-2129-5E4C-4583516D5557}"/>
              </a:ext>
            </a:extLst>
          </p:cNvPr>
          <p:cNvSpPr>
            <a:spLocks noGrp="1" noChangeArrowheads="1"/>
          </p:cNvSpPr>
          <p:nvPr>
            <p:ph type="ctrTitle" idx="4294967295"/>
          </p:nvPr>
        </p:nvSpPr>
        <p:spPr>
          <a:xfrm>
            <a:off x="457200" y="1828800"/>
            <a:ext cx="7772400" cy="1462088"/>
          </a:xfrm>
          <a:solidFill>
            <a:srgbClr val="FFFFFF"/>
          </a:solidFill>
        </p:spPr>
        <p:txBody>
          <a:bodyPr/>
          <a:lstStyle/>
          <a:p>
            <a:pPr algn="ctr" eaLnBrk="1" hangingPunct="1"/>
            <a:r>
              <a:rPr lang="zh-CN" altLang="en-US" b="1"/>
              <a:t>第三章</a:t>
            </a:r>
            <a:br>
              <a:rPr lang="zh-CN" altLang="en-US" b="1"/>
            </a:br>
            <a:r>
              <a:rPr lang="zh-CN" altLang="en-US" b="1"/>
              <a:t>工程中的价值、利益与公正 </a:t>
            </a:r>
          </a:p>
        </p:txBody>
      </p:sp>
      <p:pic>
        <p:nvPicPr>
          <p:cNvPr id="21506" name="图片 1">
            <a:extLst>
              <a:ext uri="{FF2B5EF4-FFF2-40B4-BE49-F238E27FC236}">
                <a16:creationId xmlns:a16="http://schemas.microsoft.com/office/drawing/2014/main" id="{425C7181-E4DB-F792-2074-C7DFC46AD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543" b="7173"/>
          <a:stretch>
            <a:fillRect/>
          </a:stretch>
        </p:blipFill>
        <p:spPr bwMode="auto">
          <a:xfrm>
            <a:off x="0" y="3810000"/>
            <a:ext cx="914400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0D104292-C71D-507E-CD2E-FED0EC793CCF}"/>
              </a:ext>
            </a:extLst>
          </p:cNvPr>
          <p:cNvSpPr txBox="1"/>
          <p:nvPr/>
        </p:nvSpPr>
        <p:spPr>
          <a:xfrm>
            <a:off x="334963" y="971550"/>
            <a:ext cx="5511800" cy="646113"/>
          </a:xfrm>
          <a:prstGeom prst="rect">
            <a:avLst/>
          </a:prstGeom>
          <a:noFill/>
        </p:spPr>
        <p:txBody>
          <a:bodyPr wrap="none">
            <a:spAutoFit/>
          </a:bodyPr>
          <a:lstStyle/>
          <a:p>
            <a:pPr fontAlgn="auto">
              <a:spcBef>
                <a:spcPts val="0"/>
              </a:spcBef>
              <a:spcAft>
                <a:spcPts val="0"/>
              </a:spcAft>
              <a:defRPr/>
            </a:pPr>
            <a:r>
              <a:rPr lang="en-US" altLang="zh-CN" sz="3600" b="1" spc="300" noProof="1">
                <a:latin typeface="宋体" panose="02010600030101010101" pitchFamily="2" charset="-122"/>
                <a:sym typeface="+mn-ea"/>
              </a:rPr>
              <a:t>3.1</a:t>
            </a:r>
            <a:r>
              <a:rPr lang="zh-CN" altLang="en-US" sz="3600" b="1" spc="300" noProof="1">
                <a:latin typeface="宋体" panose="02010600030101010101" pitchFamily="2" charset="-122"/>
                <a:sym typeface="+mn-ea"/>
              </a:rPr>
              <a:t>工程的价值及其特点</a:t>
            </a:r>
          </a:p>
        </p:txBody>
      </p:sp>
      <p:sp>
        <p:nvSpPr>
          <p:cNvPr id="29701" name="文本框 2">
            <a:extLst>
              <a:ext uri="{FF2B5EF4-FFF2-40B4-BE49-F238E27FC236}">
                <a16:creationId xmlns:a16="http://schemas.microsoft.com/office/drawing/2014/main" id="{8D571FAF-9ED6-26BC-8851-DEAE4B7322BC}"/>
              </a:ext>
            </a:extLst>
          </p:cNvPr>
          <p:cNvSpPr txBox="1">
            <a:spLocks noChangeArrowheads="1"/>
          </p:cNvSpPr>
          <p:nvPr/>
        </p:nvSpPr>
        <p:spPr bwMode="auto">
          <a:xfrm>
            <a:off x="334963" y="1617663"/>
            <a:ext cx="84772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等线" panose="02010600030101010101" pitchFamily="2" charset="-122"/>
                <a:ea typeface="等线" panose="02010600030101010101" pitchFamily="2" charset="-122"/>
              </a:defRPr>
            </a:lvl1pPr>
            <a:lvl2pPr marL="742950" indent="-285750" eaLnBrk="0" hangingPunct="0">
              <a:defRPr>
                <a:solidFill>
                  <a:schemeClr val="tx1"/>
                </a:solidFill>
                <a:latin typeface="等线" panose="02010600030101010101" pitchFamily="2" charset="-122"/>
                <a:ea typeface="等线" panose="02010600030101010101" pitchFamily="2" charset="-122"/>
              </a:defRPr>
            </a:lvl2pPr>
            <a:lvl3pPr marL="1143000" indent="-228600" eaLnBrk="0" hangingPunct="0">
              <a:defRPr>
                <a:solidFill>
                  <a:schemeClr val="tx1"/>
                </a:solidFill>
                <a:latin typeface="等线" panose="02010600030101010101" pitchFamily="2" charset="-122"/>
                <a:ea typeface="等线" panose="02010600030101010101" pitchFamily="2" charset="-122"/>
              </a:defRPr>
            </a:lvl3pPr>
            <a:lvl4pPr marL="1600200" indent="-228600" eaLnBrk="0" hangingPunct="0">
              <a:defRPr>
                <a:solidFill>
                  <a:schemeClr val="tx1"/>
                </a:solidFill>
                <a:latin typeface="等线" panose="02010600030101010101" pitchFamily="2" charset="-122"/>
                <a:ea typeface="等线" panose="02010600030101010101" pitchFamily="2" charset="-122"/>
              </a:defRPr>
            </a:lvl4pPr>
            <a:lvl5pPr marL="2057400" indent="-228600" eaLnBrk="0" hangingPunct="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nSpc>
                <a:spcPct val="150000"/>
              </a:lnSpc>
              <a:defRPr/>
            </a:pPr>
            <a:r>
              <a:rPr lang="en-US" altLang="zh-CN" sz="2800" b="1" dirty="0">
                <a:latin typeface="+mn-ea"/>
                <a:ea typeface="+mn-ea"/>
              </a:rPr>
              <a:t>3.1.1 </a:t>
            </a:r>
            <a:r>
              <a:rPr lang="zh-CN" altLang="en-US" sz="2800" b="1" dirty="0">
                <a:latin typeface="+mn-ea"/>
                <a:ea typeface="+mn-ea"/>
              </a:rPr>
              <a:t>工程的价值导向性</a:t>
            </a:r>
            <a:endParaRPr lang="en-US" altLang="zh-CN" sz="2800" b="1" dirty="0">
              <a:latin typeface="+mn-ea"/>
              <a:ea typeface="+mn-ea"/>
            </a:endParaRPr>
          </a:p>
          <a:p>
            <a:pPr marL="342900">
              <a:lnSpc>
                <a:spcPct val="150000"/>
              </a:lnSpc>
              <a:buFont typeface="Wingdings" panose="05000000000000000000" pitchFamily="2" charset="2"/>
              <a:buChar char="n"/>
              <a:defRPr/>
            </a:pPr>
            <a:r>
              <a:rPr lang="zh-CN" altLang="en-US" sz="2800" b="1" dirty="0">
                <a:latin typeface="+mn-ea"/>
                <a:ea typeface="+mn-ea"/>
              </a:rPr>
              <a:t>工程是人类社会存在和发展的基础，是国家竞争实力的根本。</a:t>
            </a:r>
            <a:endParaRPr lang="en-US" altLang="zh-CN" sz="2800" b="1" dirty="0">
              <a:latin typeface="+mn-ea"/>
              <a:ea typeface="+mn-ea"/>
            </a:endParaRPr>
          </a:p>
          <a:p>
            <a:pPr marL="342900">
              <a:lnSpc>
                <a:spcPct val="150000"/>
              </a:lnSpc>
              <a:buFont typeface="Wingdings" panose="05000000000000000000" pitchFamily="2" charset="2"/>
              <a:buChar char="n"/>
              <a:defRPr/>
            </a:pPr>
            <a:r>
              <a:rPr lang="zh-CN" altLang="en-US" sz="2800" b="1" dirty="0">
                <a:solidFill>
                  <a:srgbClr val="FF0000"/>
                </a:solidFill>
                <a:latin typeface="+mn-ea"/>
                <a:ea typeface="+mn-ea"/>
              </a:rPr>
              <a:t>工程具有价值导向性</a:t>
            </a:r>
            <a:r>
              <a:rPr lang="zh-CN" altLang="en-US" sz="2800" b="1" dirty="0">
                <a:latin typeface="+mn-ea"/>
                <a:ea typeface="+mn-ea"/>
              </a:rPr>
              <a:t>。</a:t>
            </a:r>
            <a:endParaRPr lang="en-US" altLang="zh-CN" sz="2800" b="1" dirty="0">
              <a:latin typeface="+mn-ea"/>
              <a:ea typeface="+mn-ea"/>
            </a:endParaRPr>
          </a:p>
        </p:txBody>
      </p:sp>
      <p:pic>
        <p:nvPicPr>
          <p:cNvPr id="32771" name="Picture 7" descr="C:\Users\Administrator\AppData\Roaming\Tencent\Users\565354\QQ\WinTemp\RichOle\6N)B9O`3LF83MLJS@J)VF{T.png">
            <a:extLst>
              <a:ext uri="{FF2B5EF4-FFF2-40B4-BE49-F238E27FC236}">
                <a16:creationId xmlns:a16="http://schemas.microsoft.com/office/drawing/2014/main" id="{48D03E3D-1C30-CA76-0C5E-148F242C7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4343400"/>
            <a:ext cx="360203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8" descr="C:\Users\Administrator\AppData\Roaming\Tencent\Users\565354\QQ\WinTemp\RichOle\B$[]]2C$1~9C]2BVPVP5VY7.png">
            <a:extLst>
              <a:ext uri="{FF2B5EF4-FFF2-40B4-BE49-F238E27FC236}">
                <a16:creationId xmlns:a16="http://schemas.microsoft.com/office/drawing/2014/main" id="{B924BADC-E35A-6490-479F-75D48E180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213" y="4360863"/>
            <a:ext cx="3862387"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1" descr="C:\Users\Administrator\AppData\Roaming\Tencent\Users\565354\QQ\WinTemp\RichOle\IMS2XB8W)2J7TNEYRNWV`$M.png">
            <a:extLst>
              <a:ext uri="{FF2B5EF4-FFF2-40B4-BE49-F238E27FC236}">
                <a16:creationId xmlns:a16="http://schemas.microsoft.com/office/drawing/2014/main" id="{ECD97730-8484-7F46-6D1A-FE1DF6862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517" t="34782" r="43318" b="18840"/>
          <a:stretch>
            <a:fillRect/>
          </a:stretch>
        </p:blipFill>
        <p:spPr bwMode="auto">
          <a:xfrm>
            <a:off x="5226050" y="2955925"/>
            <a:ext cx="3405188"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框 2">
            <a:extLst>
              <a:ext uri="{FF2B5EF4-FFF2-40B4-BE49-F238E27FC236}">
                <a16:creationId xmlns:a16="http://schemas.microsoft.com/office/drawing/2014/main" id="{417558AA-F298-69E9-34EA-0A3D9FA1D1E0}"/>
              </a:ext>
            </a:extLst>
          </p:cNvPr>
          <p:cNvSpPr txBox="1">
            <a:spLocks noChangeArrowheads="1"/>
          </p:cNvSpPr>
          <p:nvPr/>
        </p:nvSpPr>
        <p:spPr bwMode="auto">
          <a:xfrm>
            <a:off x="328613" y="1066800"/>
            <a:ext cx="4492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800" b="1">
                <a:latin typeface="等线" panose="02010600030101010101" pitchFamily="2" charset="-122"/>
                <a:ea typeface="等线" panose="02010600030101010101" pitchFamily="2" charset="-122"/>
              </a:rPr>
              <a:t>3.1.2 </a:t>
            </a:r>
            <a:r>
              <a:rPr lang="zh-CN" altLang="en-US" sz="2800" b="1">
                <a:latin typeface="等线" panose="02010600030101010101" pitchFamily="2" charset="-122"/>
                <a:ea typeface="等线" panose="02010600030101010101" pitchFamily="2" charset="-122"/>
              </a:rPr>
              <a:t>工程价值的多元性</a:t>
            </a:r>
          </a:p>
        </p:txBody>
      </p:sp>
      <p:pic>
        <p:nvPicPr>
          <p:cNvPr id="34818" name="Picture 1" descr="C:\Users\Administrator\AppData\Roaming\Tencent\Users\565354\QQ\WinTemp\RichOle\SPTCTDULMY]4O]6Z[CPPZ%J.png">
            <a:extLst>
              <a:ext uri="{FF2B5EF4-FFF2-40B4-BE49-F238E27FC236}">
                <a16:creationId xmlns:a16="http://schemas.microsoft.com/office/drawing/2014/main" id="{3B239543-12F1-D7DE-D55A-A945BB664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78000"/>
            <a:ext cx="63881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Box 1">
            <a:extLst>
              <a:ext uri="{FF2B5EF4-FFF2-40B4-BE49-F238E27FC236}">
                <a16:creationId xmlns:a16="http://schemas.microsoft.com/office/drawing/2014/main" id="{0F80C743-5A21-3A15-17CE-11AE7DA14D53}"/>
              </a:ext>
            </a:extLst>
          </p:cNvPr>
          <p:cNvSpPr txBox="1">
            <a:spLocks noChangeArrowheads="1"/>
          </p:cNvSpPr>
          <p:nvPr/>
        </p:nvSpPr>
        <p:spPr bwMode="auto">
          <a:xfrm>
            <a:off x="457200" y="965200"/>
            <a:ext cx="800100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b="1"/>
              <a:t>（</a:t>
            </a:r>
            <a:r>
              <a:rPr lang="en-US" altLang="zh-CN" sz="2800" b="1"/>
              <a:t>1</a:t>
            </a:r>
            <a:r>
              <a:rPr lang="zh-CN" altLang="en-US" sz="2800" b="1"/>
              <a:t>）工程的</a:t>
            </a:r>
            <a:r>
              <a:rPr lang="zh-CN" altLang="en-US" sz="2800" b="1">
                <a:solidFill>
                  <a:srgbClr val="FF0000"/>
                </a:solidFill>
              </a:rPr>
              <a:t>科学价值</a:t>
            </a:r>
            <a:endParaRPr lang="en-US" altLang="zh-CN" sz="2800" b="1">
              <a:solidFill>
                <a:srgbClr val="FF0000"/>
              </a:solidFill>
            </a:endParaRPr>
          </a:p>
          <a:p>
            <a:pPr>
              <a:lnSpc>
                <a:spcPct val="150000"/>
              </a:lnSpc>
            </a:pPr>
            <a:r>
              <a:rPr lang="zh-CN" altLang="en-US" sz="2800" b="1">
                <a:sym typeface="+mn-ea"/>
              </a:rPr>
              <a:t>    工程制造的科学仪器、设备、基础设施，是现代科学研究不可或缺的基本条件。 </a:t>
            </a:r>
            <a:endParaRPr lang="zh-CN" altLang="en-US" sz="2800" b="1"/>
          </a:p>
        </p:txBody>
      </p:sp>
      <p:pic>
        <p:nvPicPr>
          <p:cNvPr id="36866" name="图片 2">
            <a:extLst>
              <a:ext uri="{FF2B5EF4-FFF2-40B4-BE49-F238E27FC236}">
                <a16:creationId xmlns:a16="http://schemas.microsoft.com/office/drawing/2014/main" id="{008143D2-C8CC-C25C-A5F7-78F43A048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188" y="2974975"/>
            <a:ext cx="2743200"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矩形 3">
            <a:extLst>
              <a:ext uri="{FF2B5EF4-FFF2-40B4-BE49-F238E27FC236}">
                <a16:creationId xmlns:a16="http://schemas.microsoft.com/office/drawing/2014/main" id="{E5E2802C-F722-A80F-795A-ED1D5614A3FB}"/>
              </a:ext>
            </a:extLst>
          </p:cNvPr>
          <p:cNvSpPr>
            <a:spLocks noChangeArrowheads="1"/>
          </p:cNvSpPr>
          <p:nvPr/>
        </p:nvSpPr>
        <p:spPr bwMode="auto">
          <a:xfrm>
            <a:off x="228600" y="3309938"/>
            <a:ext cx="305435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nSpc>
                <a:spcPct val="150000"/>
              </a:lnSpc>
              <a:buFont typeface="Wingdings" panose="05000000000000000000" pitchFamily="2" charset="2"/>
              <a:buChar char="l"/>
            </a:pPr>
            <a:r>
              <a:rPr lang="zh-CN" altLang="en-US" sz="2400" b="1"/>
              <a:t>哈勃空间望远镜</a:t>
            </a:r>
          </a:p>
          <a:p>
            <a:pPr>
              <a:lnSpc>
                <a:spcPct val="150000"/>
              </a:lnSpc>
              <a:buFont typeface="Wingdings" panose="05000000000000000000" pitchFamily="2" charset="2"/>
              <a:buChar char="l"/>
            </a:pPr>
            <a:r>
              <a:rPr lang="zh-CN" altLang="en-US" sz="2400" b="1"/>
              <a:t>航天器实验舱</a:t>
            </a:r>
          </a:p>
          <a:p>
            <a:pPr>
              <a:lnSpc>
                <a:spcPct val="150000"/>
              </a:lnSpc>
              <a:buFont typeface="Wingdings" panose="05000000000000000000" pitchFamily="2" charset="2"/>
              <a:buChar char="l"/>
            </a:pPr>
            <a:r>
              <a:rPr lang="zh-CN" altLang="en-US" sz="2400" b="1"/>
              <a:t>核聚变装置</a:t>
            </a:r>
          </a:p>
          <a:p>
            <a:pPr>
              <a:lnSpc>
                <a:spcPct val="150000"/>
              </a:lnSpc>
              <a:buFont typeface="Wingdings" panose="05000000000000000000" pitchFamily="2" charset="2"/>
              <a:buChar char="l"/>
            </a:pPr>
            <a:r>
              <a:rPr lang="zh-CN" altLang="en-US" sz="2400" b="1"/>
              <a:t>大型计算机</a:t>
            </a:r>
          </a:p>
          <a:p>
            <a:pPr>
              <a:lnSpc>
                <a:spcPct val="150000"/>
              </a:lnSpc>
              <a:buFont typeface="Wingdings" panose="05000000000000000000" pitchFamily="2" charset="2"/>
              <a:buChar char="l"/>
            </a:pPr>
            <a:r>
              <a:rPr lang="zh-CN" altLang="en-US" sz="2400" b="1"/>
              <a:t>“天眼”</a:t>
            </a:r>
          </a:p>
        </p:txBody>
      </p:sp>
      <p:pic>
        <p:nvPicPr>
          <p:cNvPr id="36868" name="Picture 2">
            <a:extLst>
              <a:ext uri="{FF2B5EF4-FFF2-40B4-BE49-F238E27FC236}">
                <a16:creationId xmlns:a16="http://schemas.microsoft.com/office/drawing/2014/main" id="{93A36ADB-E03F-EE7A-563E-525663583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349" r="18169"/>
          <a:stretch>
            <a:fillRect/>
          </a:stretch>
        </p:blipFill>
        <p:spPr bwMode="auto">
          <a:xfrm>
            <a:off x="6172200" y="2974975"/>
            <a:ext cx="281940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1">
            <a:extLst>
              <a:ext uri="{FF2B5EF4-FFF2-40B4-BE49-F238E27FC236}">
                <a16:creationId xmlns:a16="http://schemas.microsoft.com/office/drawing/2014/main" id="{BD06B8B4-6542-4D72-7561-CA5D97FE9561}"/>
              </a:ext>
            </a:extLst>
          </p:cNvPr>
          <p:cNvSpPr txBox="1">
            <a:spLocks noChangeArrowheads="1"/>
          </p:cNvSpPr>
          <p:nvPr/>
        </p:nvSpPr>
        <p:spPr bwMode="auto">
          <a:xfrm>
            <a:off x="3122613" y="5410200"/>
            <a:ext cx="2743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t>1990.4.24</a:t>
            </a:r>
            <a:r>
              <a:rPr lang="zh-CN" altLang="en-US" b="1"/>
              <a:t>美国发射</a:t>
            </a:r>
          </a:p>
          <a:p>
            <a:r>
              <a:rPr lang="en-US" altLang="zh-CN" b="1"/>
              <a:t>2021.6.19</a:t>
            </a:r>
            <a:r>
              <a:rPr lang="zh-CN" altLang="en-US" b="1"/>
              <a:t>，停机几天，因某计算机停止工作</a:t>
            </a:r>
          </a:p>
        </p:txBody>
      </p:sp>
      <p:sp>
        <p:nvSpPr>
          <p:cNvPr id="36870" name="矩形 2">
            <a:extLst>
              <a:ext uri="{FF2B5EF4-FFF2-40B4-BE49-F238E27FC236}">
                <a16:creationId xmlns:a16="http://schemas.microsoft.com/office/drawing/2014/main" id="{6B75F1F4-5234-F869-960C-51C9DFF33808}"/>
              </a:ext>
            </a:extLst>
          </p:cNvPr>
          <p:cNvSpPr>
            <a:spLocks noChangeArrowheads="1"/>
          </p:cNvSpPr>
          <p:nvPr/>
        </p:nvSpPr>
        <p:spPr bwMode="auto">
          <a:xfrm>
            <a:off x="6362700" y="5302250"/>
            <a:ext cx="243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t>500</a:t>
            </a:r>
            <a:r>
              <a:rPr lang="zh-CN" altLang="en-US" b="1"/>
              <a:t>米口径</a:t>
            </a:r>
          </a:p>
          <a:p>
            <a:r>
              <a:rPr lang="en-US" altLang="zh-CN" b="1"/>
              <a:t>2011.3.25</a:t>
            </a:r>
            <a:r>
              <a:rPr lang="zh-CN" altLang="en-US" b="1"/>
              <a:t>动工</a:t>
            </a:r>
          </a:p>
          <a:p>
            <a:r>
              <a:rPr lang="en-US" altLang="zh-CN" b="1"/>
              <a:t>2016.9.25</a:t>
            </a:r>
            <a:r>
              <a:rPr lang="zh-CN" altLang="en-US" b="1"/>
              <a:t>落成</a:t>
            </a:r>
          </a:p>
          <a:p>
            <a:r>
              <a:rPr lang="en-US" altLang="zh-CN" b="1"/>
              <a:t>2020.1.11</a:t>
            </a:r>
            <a:r>
              <a:rPr lang="zh-CN" altLang="en-US" b="1"/>
              <a:t>正式运行</a:t>
            </a:r>
          </a:p>
        </p:txBody>
      </p:sp>
      <p:pic>
        <p:nvPicPr>
          <p:cNvPr id="2" name="Picture 6">
            <a:extLst>
              <a:ext uri="{FF2B5EF4-FFF2-40B4-BE49-F238E27FC236}">
                <a16:creationId xmlns:a16="http://schemas.microsoft.com/office/drawing/2014/main" id="{CA45D8DE-0941-12A2-A255-A8024B82AF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550" y="758825"/>
            <a:ext cx="4311650"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内容占位符 2">
            <a:extLst>
              <a:ext uri="{FF2B5EF4-FFF2-40B4-BE49-F238E27FC236}">
                <a16:creationId xmlns:a16="http://schemas.microsoft.com/office/drawing/2014/main" id="{0CAD5C6C-1BB5-D462-0E59-2E88ACF7326E}"/>
              </a:ext>
            </a:extLst>
          </p:cNvPr>
          <p:cNvSpPr>
            <a:spLocks noGrp="1" noChangeArrowheads="1"/>
          </p:cNvSpPr>
          <p:nvPr>
            <p:ph idx="1"/>
          </p:nvPr>
        </p:nvSpPr>
        <p:spPr>
          <a:xfrm>
            <a:off x="304800" y="990600"/>
            <a:ext cx="7772400" cy="609600"/>
          </a:xfrm>
        </p:spPr>
        <p:txBody>
          <a:bodyPr/>
          <a:lstStyle/>
          <a:p>
            <a:pPr marL="0" indent="0">
              <a:buFont typeface="Wingdings" panose="05000000000000000000" pitchFamily="2" charset="2"/>
              <a:buNone/>
            </a:pPr>
            <a:r>
              <a:rPr lang="zh-CN" altLang="en-US" sz="2800" b="1"/>
              <a:t>（</a:t>
            </a:r>
            <a:r>
              <a:rPr lang="en-US" altLang="zh-CN" sz="2800" b="1"/>
              <a:t>2</a:t>
            </a:r>
            <a:r>
              <a:rPr lang="zh-CN" altLang="en-US" sz="2800" b="1"/>
              <a:t>）工程的</a:t>
            </a:r>
            <a:r>
              <a:rPr lang="zh-CN" altLang="en-US" sz="2800" b="1">
                <a:solidFill>
                  <a:srgbClr val="FF0000"/>
                </a:solidFill>
                <a:sym typeface="+mn-ea"/>
              </a:rPr>
              <a:t>政治价值</a:t>
            </a:r>
            <a:endParaRPr lang="zh-CN" altLang="en-US" sz="2800" b="1">
              <a:solidFill>
                <a:srgbClr val="FF0000"/>
              </a:solidFill>
            </a:endParaRPr>
          </a:p>
        </p:txBody>
      </p:sp>
      <p:sp>
        <p:nvSpPr>
          <p:cNvPr id="37890" name="文本框 3">
            <a:extLst>
              <a:ext uri="{FF2B5EF4-FFF2-40B4-BE49-F238E27FC236}">
                <a16:creationId xmlns:a16="http://schemas.microsoft.com/office/drawing/2014/main" id="{D986B6B0-2A15-AC0E-23BB-B6F6582764C8}"/>
              </a:ext>
            </a:extLst>
          </p:cNvPr>
          <p:cNvSpPr txBox="1">
            <a:spLocks noChangeArrowheads="1"/>
          </p:cNvSpPr>
          <p:nvPr/>
        </p:nvSpPr>
        <p:spPr bwMode="auto">
          <a:xfrm>
            <a:off x="3276600" y="4713288"/>
            <a:ext cx="2808288"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a:t>美国</a:t>
            </a:r>
            <a:r>
              <a:rPr lang="en-US" altLang="zh-CN" sz="3200" b="1"/>
              <a:t>-</a:t>
            </a:r>
            <a:r>
              <a:rPr lang="zh-CN" altLang="en-US" sz="3200" b="1"/>
              <a:t>墨西哥墙</a:t>
            </a:r>
          </a:p>
        </p:txBody>
      </p:sp>
      <p:sp>
        <p:nvSpPr>
          <p:cNvPr id="37891" name="矩形 1">
            <a:extLst>
              <a:ext uri="{FF2B5EF4-FFF2-40B4-BE49-F238E27FC236}">
                <a16:creationId xmlns:a16="http://schemas.microsoft.com/office/drawing/2014/main" id="{6FD53EAE-8914-6BA7-DFF7-3C9B66DBD616}"/>
              </a:ext>
            </a:extLst>
          </p:cNvPr>
          <p:cNvSpPr>
            <a:spLocks noChangeArrowheads="1"/>
          </p:cNvSpPr>
          <p:nvPr/>
        </p:nvSpPr>
        <p:spPr bwMode="auto">
          <a:xfrm>
            <a:off x="2193925" y="5295900"/>
            <a:ext cx="45720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b="1"/>
              <a:t>2006</a:t>
            </a:r>
            <a:r>
              <a:rPr lang="zh-CN" altLang="en-US" b="1"/>
              <a:t>，总统小布什决定修建，</a:t>
            </a:r>
            <a:r>
              <a:rPr lang="en-US" altLang="zh-CN" b="1"/>
              <a:t>1126</a:t>
            </a:r>
            <a:r>
              <a:rPr lang="zh-CN" altLang="en-US" b="1"/>
              <a:t>公里</a:t>
            </a:r>
          </a:p>
          <a:p>
            <a:pPr>
              <a:lnSpc>
                <a:spcPct val="150000"/>
              </a:lnSpc>
            </a:pPr>
            <a:r>
              <a:rPr lang="en-US" altLang="zh-CN" b="1"/>
              <a:t>2010</a:t>
            </a:r>
            <a:r>
              <a:rPr lang="zh-CN" altLang="en-US" b="1"/>
              <a:t>，总统奥巴马叫停该工程</a:t>
            </a:r>
          </a:p>
          <a:p>
            <a:pPr>
              <a:lnSpc>
                <a:spcPct val="150000"/>
              </a:lnSpc>
            </a:pPr>
            <a:r>
              <a:rPr lang="en-US" altLang="zh-CN" b="1"/>
              <a:t>2019</a:t>
            </a:r>
            <a:r>
              <a:rPr lang="zh-CN" altLang="en-US" b="1"/>
              <a:t>，美国国会两党继续修建</a:t>
            </a:r>
          </a:p>
        </p:txBody>
      </p:sp>
      <p:pic>
        <p:nvPicPr>
          <p:cNvPr id="37892" name="Picture 6">
            <a:extLst>
              <a:ext uri="{FF2B5EF4-FFF2-40B4-BE49-F238E27FC236}">
                <a16:creationId xmlns:a16="http://schemas.microsoft.com/office/drawing/2014/main" id="{7E87D439-4A2B-AD11-F2FF-58606560E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472"/>
          <a:stretch>
            <a:fillRect/>
          </a:stretch>
        </p:blipFill>
        <p:spPr bwMode="auto">
          <a:xfrm>
            <a:off x="80963" y="1638300"/>
            <a:ext cx="4414837"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AutoShape 8" descr="https://gimg2.baidu.com/image_search/src=http%3A%2F%2Fn1.itc.cn%2Fimg8%2Fwb%2Frecom%2F2017%2F03%2F30%2F149085338312205011.JPEG&amp;refer=http%3A%2F%2Fn1.itc.cn&amp;app=2002&amp;size=f9999,10000&amp;q=a80&amp;n=0&amp;g=0n&amp;fmt=jpeg?sec=1641093556&amp;t=1d8926710e1c7acc5a1d4cba48567bc0">
            <a:extLst>
              <a:ext uri="{FF2B5EF4-FFF2-40B4-BE49-F238E27FC236}">
                <a16:creationId xmlns:a16="http://schemas.microsoft.com/office/drawing/2014/main" id="{A9847381-AB1A-D767-D6BF-BF083E028381}"/>
              </a:ext>
            </a:extLst>
          </p:cNvPr>
          <p:cNvSpPr>
            <a:spLocks noChangeAspect="1" noChangeArrowheads="1"/>
          </p:cNvSpPr>
          <p:nvPr/>
        </p:nvSpPr>
        <p:spPr bwMode="auto">
          <a:xfrm>
            <a:off x="16351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7894" name="Picture 9">
            <a:extLst>
              <a:ext uri="{FF2B5EF4-FFF2-40B4-BE49-F238E27FC236}">
                <a16:creationId xmlns:a16="http://schemas.microsoft.com/office/drawing/2014/main" id="{42AC0895-4243-BFE8-4393-CBCF67A0C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913" y="1638300"/>
            <a:ext cx="4287837"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Box 3">
            <a:extLst>
              <a:ext uri="{FF2B5EF4-FFF2-40B4-BE49-F238E27FC236}">
                <a16:creationId xmlns:a16="http://schemas.microsoft.com/office/drawing/2014/main" id="{FF63A202-63C1-B648-FB45-CFFCFD3400F1}"/>
              </a:ext>
            </a:extLst>
          </p:cNvPr>
          <p:cNvSpPr txBox="1">
            <a:spLocks noChangeArrowheads="1"/>
          </p:cNvSpPr>
          <p:nvPr/>
        </p:nvSpPr>
        <p:spPr bwMode="auto">
          <a:xfrm>
            <a:off x="450850" y="1089025"/>
            <a:ext cx="80772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nSpc>
                <a:spcPct val="120000"/>
              </a:lnSpc>
              <a:buFont typeface="Wingdings" panose="05000000000000000000" pitchFamily="2" charset="2"/>
              <a:buChar char="n"/>
            </a:pPr>
            <a:r>
              <a:rPr lang="en-US" altLang="zh-CN" sz="2200" b="1"/>
              <a:t>1980 </a:t>
            </a:r>
            <a:r>
              <a:rPr lang="zh-CN" altLang="en-US" sz="2200" b="1"/>
              <a:t>年，美国技术哲学家</a:t>
            </a:r>
            <a:r>
              <a:rPr lang="en-US" altLang="zh-CN" sz="2200" b="1"/>
              <a:t>Langdon Winner</a:t>
            </a:r>
            <a:r>
              <a:rPr lang="zh-CN" altLang="en-US" sz="2200" b="1"/>
              <a:t>发表论文</a:t>
            </a:r>
            <a:r>
              <a:rPr lang="en-US" altLang="zh-CN" sz="2200" b="1"/>
              <a:t>《</a:t>
            </a:r>
            <a:r>
              <a:rPr lang="zh-CN" altLang="en-US" sz="2200" b="1"/>
              <a:t>人工产品具有政治性吗</a:t>
            </a:r>
            <a:r>
              <a:rPr lang="en-US" altLang="zh-CN" sz="2200" b="1"/>
              <a:t>》</a:t>
            </a:r>
            <a:r>
              <a:rPr lang="zh-CN" altLang="en-US" sz="2200" b="1"/>
              <a:t>，文中</a:t>
            </a:r>
            <a:r>
              <a:rPr lang="zh-CN" altLang="en-US" sz="2200" b="1">
                <a:solidFill>
                  <a:srgbClr val="FF0000"/>
                </a:solidFill>
              </a:rPr>
              <a:t>摩西低桥</a:t>
            </a:r>
            <a:r>
              <a:rPr lang="zh-CN" altLang="en-US" sz="2200" b="1"/>
              <a:t>案例引发了广泛的争议和讨论。</a:t>
            </a:r>
            <a:endParaRPr lang="en-US" altLang="zh-CN" sz="2200" b="1"/>
          </a:p>
          <a:p>
            <a:pPr>
              <a:lnSpc>
                <a:spcPct val="120000"/>
              </a:lnSpc>
              <a:buFont typeface="Wingdings" panose="05000000000000000000" pitchFamily="2" charset="2"/>
              <a:buChar char="n"/>
            </a:pPr>
            <a:r>
              <a:rPr lang="en-US" altLang="zh-CN" sz="2200" b="1"/>
              <a:t>1927 </a:t>
            </a:r>
            <a:r>
              <a:rPr lang="zh-CN" altLang="en-US" sz="2200" b="1"/>
              <a:t>年，</a:t>
            </a:r>
            <a:r>
              <a:rPr lang="en-US" altLang="zh-CN" sz="2200" b="1"/>
              <a:t>Robert Moses</a:t>
            </a:r>
            <a:r>
              <a:rPr lang="zh-CN" altLang="en-US" sz="2200" b="1"/>
              <a:t>主持规划建设了旺托州立公园路这条纽约第一个通向长岛的公路，但又相当奇怪地设计了</a:t>
            </a:r>
            <a:r>
              <a:rPr lang="zh-CN" altLang="en-US" sz="2200" b="1">
                <a:solidFill>
                  <a:srgbClr val="FF0000"/>
                </a:solidFill>
              </a:rPr>
              <a:t>两百多座独特的天桥</a:t>
            </a:r>
            <a:r>
              <a:rPr lang="zh-CN" altLang="en-US" sz="2200" b="1"/>
              <a:t>。 这些被称为摩西低桥的天桥高度只有 </a:t>
            </a:r>
            <a:r>
              <a:rPr lang="en-US" altLang="zh-CN" sz="2200" b="1"/>
              <a:t>9 </a:t>
            </a:r>
            <a:r>
              <a:rPr lang="zh-CN" altLang="en-US" sz="2200" b="1"/>
              <a:t>英尺高，与地面非常贴近，以至于 </a:t>
            </a:r>
            <a:r>
              <a:rPr lang="en-US" altLang="zh-CN" sz="2200" b="1"/>
              <a:t>12 </a:t>
            </a:r>
            <a:r>
              <a:rPr lang="zh-CN" altLang="en-US" sz="2200" b="1"/>
              <a:t>英尺高的公共汽车无法从它下面通过。在 </a:t>
            </a:r>
            <a:r>
              <a:rPr lang="en-US" altLang="zh-CN" sz="2200" b="1"/>
              <a:t>20 </a:t>
            </a:r>
            <a:r>
              <a:rPr lang="zh-CN" altLang="en-US" sz="2200" b="1"/>
              <a:t>世纪二三十年代的纽约</a:t>
            </a:r>
            <a:r>
              <a:rPr lang="en-US" altLang="zh-CN" sz="2200" b="1"/>
              <a:t> </a:t>
            </a:r>
            <a:r>
              <a:rPr lang="zh-CN" altLang="en-US" sz="2200" b="1"/>
              <a:t>，黑人和低收入群体往往没有小汽车，他们只能望“桥”兴叹、望“海” 兴叹；而上层和中产阶级拥有自己的小汽车，能够穿过天桥尽情享受海滩。</a:t>
            </a:r>
            <a:endParaRPr lang="en-US" altLang="zh-CN" sz="2200" b="1"/>
          </a:p>
          <a:p>
            <a:pPr>
              <a:lnSpc>
                <a:spcPct val="120000"/>
              </a:lnSpc>
              <a:buFont typeface="Wingdings" panose="05000000000000000000" pitchFamily="2" charset="2"/>
              <a:buChar char="n"/>
            </a:pPr>
            <a:r>
              <a:rPr lang="en-US" altLang="zh-CN" sz="2200" b="1"/>
              <a:t>Winner</a:t>
            </a:r>
            <a:r>
              <a:rPr lang="zh-CN" altLang="en-US" sz="2200" b="1"/>
              <a:t>后来被迫离开</a:t>
            </a:r>
            <a:r>
              <a:rPr lang="en-US" altLang="zh-CN" sz="2200" b="1"/>
              <a:t>MIT</a:t>
            </a:r>
            <a:r>
              <a:rPr lang="zh-CN" altLang="en-US" sz="2200" b="1"/>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descr="https://wkretype.bdimg.com/retype/zoom/a87e0691a0116c175f0e48c5?pn=23&amp;o=jpg_6&amp;md5sum=8d398af597d5485a67d5663409799964&amp;sign=15b3b2d517&amp;png=1346413-1502828&amp;jpg=3263081-3421372">
            <a:extLst>
              <a:ext uri="{FF2B5EF4-FFF2-40B4-BE49-F238E27FC236}">
                <a16:creationId xmlns:a16="http://schemas.microsoft.com/office/drawing/2014/main" id="{05A3105E-4906-F72F-47D8-356C7A6DC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659" t="20518" r="17802" b="13818"/>
          <a:stretch>
            <a:fillRect/>
          </a:stretch>
        </p:blipFill>
        <p:spPr bwMode="auto">
          <a:xfrm>
            <a:off x="1066800" y="990600"/>
            <a:ext cx="6638925"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TextBox 1">
            <a:extLst>
              <a:ext uri="{FF2B5EF4-FFF2-40B4-BE49-F238E27FC236}">
                <a16:creationId xmlns:a16="http://schemas.microsoft.com/office/drawing/2014/main" id="{80E1EAB4-9DE2-FF5A-0F1E-5E0DCB6E508D}"/>
              </a:ext>
            </a:extLst>
          </p:cNvPr>
          <p:cNvSpPr txBox="1">
            <a:spLocks noChangeArrowheads="1"/>
          </p:cNvSpPr>
          <p:nvPr/>
        </p:nvSpPr>
        <p:spPr bwMode="auto">
          <a:xfrm>
            <a:off x="2590800" y="6119813"/>
            <a:ext cx="2968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t>爱迪生的投票记录仪</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descr="C:\Users\Administrator\AppData\Roaming\Tencent\Users\565354\QQ\WinTemp\RichOle\5N6ZNWS}J060SKE79)4DV[4.png">
            <a:extLst>
              <a:ext uri="{FF2B5EF4-FFF2-40B4-BE49-F238E27FC236}">
                <a16:creationId xmlns:a16="http://schemas.microsoft.com/office/drawing/2014/main" id="{A2ACB772-243F-C115-45C4-3E8B22787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9575"/>
            <a:ext cx="79533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内容占位符 2">
            <a:extLst>
              <a:ext uri="{FF2B5EF4-FFF2-40B4-BE49-F238E27FC236}">
                <a16:creationId xmlns:a16="http://schemas.microsoft.com/office/drawing/2014/main" id="{2FE1E5D3-A0BB-D148-142D-2D59609FBE7F}"/>
              </a:ext>
            </a:extLst>
          </p:cNvPr>
          <p:cNvSpPr>
            <a:spLocks noGrp="1" noChangeArrowheads="1"/>
          </p:cNvSpPr>
          <p:nvPr>
            <p:ph idx="1"/>
          </p:nvPr>
        </p:nvSpPr>
        <p:spPr>
          <a:xfrm>
            <a:off x="228600" y="1295400"/>
            <a:ext cx="7772400" cy="609600"/>
          </a:xfrm>
        </p:spPr>
        <p:txBody>
          <a:bodyPr/>
          <a:lstStyle/>
          <a:p>
            <a:pPr marL="0" indent="0">
              <a:buFont typeface="Wingdings" panose="05000000000000000000" pitchFamily="2" charset="2"/>
              <a:buNone/>
            </a:pPr>
            <a:r>
              <a:rPr lang="zh-CN" altLang="en-US" sz="2800" b="1"/>
              <a:t>（</a:t>
            </a:r>
            <a:r>
              <a:rPr lang="en-US" altLang="zh-CN" sz="2800" b="1"/>
              <a:t>3</a:t>
            </a:r>
            <a:r>
              <a:rPr lang="zh-CN" altLang="en-US" sz="2800" b="1"/>
              <a:t>）工程的</a:t>
            </a:r>
            <a:r>
              <a:rPr lang="zh-CN" altLang="en-US" sz="2800" b="1">
                <a:solidFill>
                  <a:srgbClr val="FF0000"/>
                </a:solidFill>
              </a:rPr>
              <a:t>社会</a:t>
            </a:r>
            <a:r>
              <a:rPr lang="zh-CN" altLang="en-US" sz="2800" b="1">
                <a:solidFill>
                  <a:srgbClr val="FF0000"/>
                </a:solidFill>
                <a:sym typeface="+mn-ea"/>
              </a:rPr>
              <a:t>价值</a:t>
            </a:r>
            <a:endParaRPr lang="zh-CN" altLang="en-US" sz="2800" b="1">
              <a:solidFill>
                <a:srgbClr val="FF0000"/>
              </a:solidFill>
            </a:endParaRPr>
          </a:p>
        </p:txBody>
      </p:sp>
      <p:sp>
        <p:nvSpPr>
          <p:cNvPr id="41986" name="TextBox 3">
            <a:extLst>
              <a:ext uri="{FF2B5EF4-FFF2-40B4-BE49-F238E27FC236}">
                <a16:creationId xmlns:a16="http://schemas.microsoft.com/office/drawing/2014/main" id="{1EFFAEB1-E183-A0A1-448A-904DCF441638}"/>
              </a:ext>
            </a:extLst>
          </p:cNvPr>
          <p:cNvSpPr txBox="1">
            <a:spLocks noChangeArrowheads="1"/>
          </p:cNvSpPr>
          <p:nvPr/>
        </p:nvSpPr>
        <p:spPr bwMode="auto">
          <a:xfrm>
            <a:off x="571500" y="2144713"/>
            <a:ext cx="8001000"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nSpc>
                <a:spcPct val="150000"/>
              </a:lnSpc>
              <a:buFont typeface="Wingdings" panose="05000000000000000000" pitchFamily="2" charset="2"/>
              <a:buChar char="n"/>
            </a:pPr>
            <a:r>
              <a:rPr lang="zh-CN" altLang="en-US" sz="2800" b="1"/>
              <a:t>医学工程</a:t>
            </a:r>
            <a:r>
              <a:rPr lang="en-US" altLang="zh-CN" sz="2800" b="1"/>
              <a:t>——</a:t>
            </a:r>
            <a:r>
              <a:rPr lang="zh-CN" altLang="en-US" sz="2800" b="1"/>
              <a:t>提高人的寿命和健康水平</a:t>
            </a:r>
          </a:p>
          <a:p>
            <a:pPr>
              <a:lnSpc>
                <a:spcPct val="150000"/>
              </a:lnSpc>
              <a:buFont typeface="Wingdings" panose="05000000000000000000" pitchFamily="2" charset="2"/>
              <a:buChar char="n"/>
            </a:pPr>
            <a:r>
              <a:rPr lang="zh-CN" altLang="en-US" sz="2800" b="1"/>
              <a:t>工业机械化、智能化、自动化</a:t>
            </a:r>
            <a:r>
              <a:rPr lang="en-US" altLang="zh-CN" sz="2800" b="1"/>
              <a:t>——</a:t>
            </a:r>
            <a:r>
              <a:rPr lang="zh-CN" altLang="en-US" sz="2800" b="1"/>
              <a:t>减轻工人劳动强度和时间</a:t>
            </a:r>
          </a:p>
          <a:p>
            <a:pPr>
              <a:lnSpc>
                <a:spcPct val="150000"/>
              </a:lnSpc>
              <a:buFont typeface="Wingdings" panose="05000000000000000000" pitchFamily="2" charset="2"/>
              <a:buChar char="n"/>
            </a:pPr>
            <a:r>
              <a:rPr lang="zh-CN" altLang="en-US" sz="2800" b="1"/>
              <a:t>信息与通信工程</a:t>
            </a:r>
            <a:r>
              <a:rPr lang="en-US" altLang="zh-CN" sz="2800" b="1"/>
              <a:t>——</a:t>
            </a:r>
            <a:r>
              <a:rPr lang="zh-CN" altLang="en-US" sz="2800" b="1"/>
              <a:t>沟通方式的变革</a:t>
            </a:r>
          </a:p>
          <a:p>
            <a:pPr>
              <a:lnSpc>
                <a:spcPct val="150000"/>
              </a:lnSpc>
              <a:buFont typeface="Wingdings" panose="05000000000000000000" pitchFamily="2" charset="2"/>
              <a:buChar char="n"/>
            </a:pPr>
            <a:r>
              <a:rPr lang="zh-CN" altLang="en-US" sz="2800" b="1"/>
              <a:t>软件工程</a:t>
            </a:r>
            <a:r>
              <a:rPr lang="en-US" altLang="zh-CN" sz="2800" b="1"/>
              <a:t>——</a:t>
            </a:r>
            <a:r>
              <a:rPr lang="zh-CN" altLang="en-US" sz="2800" b="1"/>
              <a:t>各行各业受益，加速信息化发展</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图片 3" descr="timg-1">
            <a:extLst>
              <a:ext uri="{FF2B5EF4-FFF2-40B4-BE49-F238E27FC236}">
                <a16:creationId xmlns:a16="http://schemas.microsoft.com/office/drawing/2014/main" id="{AF4FEA56-2154-2FF1-555B-31E9EC952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13" y="1555750"/>
            <a:ext cx="4595812"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文本框 4">
            <a:extLst>
              <a:ext uri="{FF2B5EF4-FFF2-40B4-BE49-F238E27FC236}">
                <a16:creationId xmlns:a16="http://schemas.microsoft.com/office/drawing/2014/main" id="{5541D11E-EDCB-1320-2F51-4936A0DDB868}"/>
              </a:ext>
            </a:extLst>
          </p:cNvPr>
          <p:cNvSpPr txBox="1">
            <a:spLocks noChangeArrowheads="1"/>
          </p:cNvSpPr>
          <p:nvPr/>
        </p:nvSpPr>
        <p:spPr bwMode="auto">
          <a:xfrm>
            <a:off x="1103313" y="4865688"/>
            <a:ext cx="2327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大数据与抗疫</a:t>
            </a:r>
            <a:endParaRPr lang="en-US" altLang="zh-CN" sz="2800" b="1"/>
          </a:p>
        </p:txBody>
      </p:sp>
      <p:pic>
        <p:nvPicPr>
          <p:cNvPr id="43011" name="图片 5" descr="u=380263462,856324783&amp;fm=26&amp;gp=0">
            <a:extLst>
              <a:ext uri="{FF2B5EF4-FFF2-40B4-BE49-F238E27FC236}">
                <a16:creationId xmlns:a16="http://schemas.microsoft.com/office/drawing/2014/main" id="{D447F277-7194-C19C-4ECA-CFE13D135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3813"/>
          <a:stretch>
            <a:fillRect/>
          </a:stretch>
        </p:blipFill>
        <p:spPr bwMode="auto">
          <a:xfrm>
            <a:off x="192088" y="1549400"/>
            <a:ext cx="4086225"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文本框 6">
            <a:extLst>
              <a:ext uri="{FF2B5EF4-FFF2-40B4-BE49-F238E27FC236}">
                <a16:creationId xmlns:a16="http://schemas.microsoft.com/office/drawing/2014/main" id="{98AF58A1-2E93-A44A-2AD2-A343B023B1CD}"/>
              </a:ext>
            </a:extLst>
          </p:cNvPr>
          <p:cNvSpPr txBox="1">
            <a:spLocks noChangeArrowheads="1"/>
          </p:cNvSpPr>
          <p:nvPr/>
        </p:nvSpPr>
        <p:spPr bwMode="auto">
          <a:xfrm>
            <a:off x="5251450" y="4865688"/>
            <a:ext cx="30416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大数据与智能交通</a:t>
            </a:r>
            <a:endParaRPr lang="en-US" altLang="zh-CN" sz="28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5F3C1D-FC47-0ABF-58FE-ECCE938CCAF1}"/>
              </a:ext>
            </a:extLst>
          </p:cNvPr>
          <p:cNvSpPr>
            <a:spLocks noGrp="1"/>
          </p:cNvSpPr>
          <p:nvPr>
            <p:ph idx="1"/>
          </p:nvPr>
        </p:nvSpPr>
        <p:spPr>
          <a:xfrm>
            <a:off x="685800" y="1447800"/>
            <a:ext cx="7772400" cy="4114800"/>
          </a:xfrm>
        </p:spPr>
        <p:txBody>
          <a:bodyPr/>
          <a:lstStyle/>
          <a:p>
            <a:pPr marL="0" indent="0">
              <a:lnSpc>
                <a:spcPct val="150000"/>
              </a:lnSpc>
              <a:buFont typeface="Wingdings" panose="05000000000000000000" pitchFamily="2" charset="2"/>
              <a:buNone/>
              <a:defRPr/>
            </a:pPr>
            <a:r>
              <a:rPr lang="zh-CN" altLang="en-US" sz="2800" b="1" dirty="0"/>
              <a:t>工程的社会价值</a:t>
            </a:r>
            <a:r>
              <a:rPr lang="zh-CN" altLang="en-US" sz="2800" b="1" dirty="0">
                <a:solidFill>
                  <a:srgbClr val="FF0000"/>
                </a:solidFill>
              </a:rPr>
              <a:t>有时候也有负面影响</a:t>
            </a:r>
          </a:p>
          <a:p>
            <a:pPr>
              <a:lnSpc>
                <a:spcPct val="150000"/>
              </a:lnSpc>
              <a:defRPr/>
            </a:pPr>
            <a:r>
              <a:rPr lang="zh-CN" altLang="en-US" sz="2800" b="1" dirty="0"/>
              <a:t>技术创新</a:t>
            </a:r>
            <a:r>
              <a:rPr lang="en-US" altLang="zh-CN" sz="2800" b="1" dirty="0"/>
              <a:t>——</a:t>
            </a:r>
            <a:r>
              <a:rPr lang="zh-CN" altLang="en-US" sz="2800" b="1" dirty="0"/>
              <a:t>创造新产业富翁，但也砸了旧职业的饭碗。</a:t>
            </a:r>
          </a:p>
          <a:p>
            <a:pPr>
              <a:lnSpc>
                <a:spcPct val="150000"/>
              </a:lnSpc>
              <a:defRPr/>
            </a:pPr>
            <a:r>
              <a:rPr lang="zh-CN" altLang="en-US" sz="2800" b="1" dirty="0">
                <a:solidFill>
                  <a:srgbClr val="FF0000"/>
                </a:solidFill>
              </a:rPr>
              <a:t>数字鸿沟</a:t>
            </a:r>
            <a:r>
              <a:rPr lang="zh-CN" altLang="en-US" sz="2800" b="1" dirty="0"/>
              <a:t>加剧了社会的不平等。</a:t>
            </a:r>
            <a:endParaRPr lang="zh-CN" altLang="en-US" sz="2800" b="1"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文本框 4">
            <a:extLst>
              <a:ext uri="{FF2B5EF4-FFF2-40B4-BE49-F238E27FC236}">
                <a16:creationId xmlns:a16="http://schemas.microsoft.com/office/drawing/2014/main" id="{BFDF3591-16DD-61D0-5F72-450E54DB5932}"/>
              </a:ext>
            </a:extLst>
          </p:cNvPr>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以下属于工程活动共性伦理问题是</a:t>
            </a:r>
          </a:p>
        </p:txBody>
      </p:sp>
      <p:sp>
        <p:nvSpPr>
          <p:cNvPr id="22530" name="文本框 5">
            <a:extLst>
              <a:ext uri="{FF2B5EF4-FFF2-40B4-BE49-F238E27FC236}">
                <a16:creationId xmlns:a16="http://schemas.microsoft.com/office/drawing/2014/main" id="{50314C0F-4F65-BBF1-A48B-3A0E436717EF}"/>
              </a:ext>
            </a:extLst>
          </p:cNvPr>
          <p:cNvSpPr txBox="1">
            <a:spLocks noChangeArrowheads="1"/>
          </p:cNvSpPr>
          <p:nvPr>
            <p:custDataLst>
              <p:tags r:id="rId3"/>
            </p:custDataLst>
          </p:nvPr>
        </p:nvSpPr>
        <p:spPr bwMode="auto">
          <a:xfrm>
            <a:off x="1828800" y="233203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工程活动中的风险、安全与责任</a:t>
            </a:r>
          </a:p>
        </p:txBody>
      </p:sp>
      <p:sp>
        <p:nvSpPr>
          <p:cNvPr id="22531" name="文本框 6">
            <a:extLst>
              <a:ext uri="{FF2B5EF4-FFF2-40B4-BE49-F238E27FC236}">
                <a16:creationId xmlns:a16="http://schemas.microsoft.com/office/drawing/2014/main" id="{E70494E3-E332-31B3-FDAE-3299946C3557}"/>
              </a:ext>
            </a:extLst>
          </p:cNvPr>
          <p:cNvSpPr txBox="1">
            <a:spLocks noChangeArrowheads="1"/>
          </p:cNvSpPr>
          <p:nvPr>
            <p:custDataLst>
              <p:tags r:id="rId4"/>
            </p:custDataLst>
          </p:nvPr>
        </p:nvSpPr>
        <p:spPr bwMode="auto">
          <a:xfrm>
            <a:off x="1828800" y="31892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工程活动中的价值、利益与公正</a:t>
            </a:r>
          </a:p>
        </p:txBody>
      </p:sp>
      <p:sp>
        <p:nvSpPr>
          <p:cNvPr id="22532" name="文本框 7">
            <a:extLst>
              <a:ext uri="{FF2B5EF4-FFF2-40B4-BE49-F238E27FC236}">
                <a16:creationId xmlns:a16="http://schemas.microsoft.com/office/drawing/2014/main" id="{5A966C5F-024E-898C-D56B-0795A42D12AA}"/>
              </a:ext>
            </a:extLst>
          </p:cNvPr>
          <p:cNvSpPr txBox="1">
            <a:spLocks noChangeArrowheads="1"/>
          </p:cNvSpPr>
          <p:nvPr>
            <p:custDataLst>
              <p:tags r:id="rId5"/>
            </p:custDataLst>
          </p:nvPr>
        </p:nvSpPr>
        <p:spPr bwMode="auto">
          <a:xfrm>
            <a:off x="1828800" y="404653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工程活动中的环境伦理</a:t>
            </a:r>
          </a:p>
        </p:txBody>
      </p:sp>
      <p:sp>
        <p:nvSpPr>
          <p:cNvPr id="22533" name="文本框 8">
            <a:extLst>
              <a:ext uri="{FF2B5EF4-FFF2-40B4-BE49-F238E27FC236}">
                <a16:creationId xmlns:a16="http://schemas.microsoft.com/office/drawing/2014/main" id="{2376CF61-1D4B-5DB3-5386-07A5DC0ADB36}"/>
              </a:ext>
            </a:extLst>
          </p:cNvPr>
          <p:cNvSpPr txBox="1">
            <a:spLocks noChangeArrowheads="1"/>
          </p:cNvSpPr>
          <p:nvPr>
            <p:custDataLst>
              <p:tags r:id="rId6"/>
            </p:custDataLst>
          </p:nvPr>
        </p:nvSpPr>
        <p:spPr bwMode="auto">
          <a:xfrm>
            <a:off x="1828800" y="49037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工程活动中的职业伦理</a:t>
            </a:r>
          </a:p>
        </p:txBody>
      </p:sp>
      <p:sp>
        <p:nvSpPr>
          <p:cNvPr id="10" name="矩形 9">
            <a:extLst>
              <a:ext uri="{FF2B5EF4-FFF2-40B4-BE49-F238E27FC236}">
                <a16:creationId xmlns:a16="http://schemas.microsoft.com/office/drawing/2014/main" id="{EAF01202-448D-5BA9-8B4F-729826DCCE82}"/>
              </a:ext>
            </a:extLst>
          </p:cNvPr>
          <p:cNvSpPr>
            <a:spLocks noChangeAspect="1"/>
          </p:cNvSpPr>
          <p:nvPr>
            <p:custDataLst>
              <p:tags r:id="rId7"/>
            </p:custDataLst>
          </p:nvPr>
        </p:nvSpPr>
        <p:spPr>
          <a:xfrm>
            <a:off x="1114425" y="239712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A</a:t>
            </a:r>
          </a:p>
        </p:txBody>
      </p:sp>
      <p:sp>
        <p:nvSpPr>
          <p:cNvPr id="11" name="矩形 10">
            <a:extLst>
              <a:ext uri="{FF2B5EF4-FFF2-40B4-BE49-F238E27FC236}">
                <a16:creationId xmlns:a16="http://schemas.microsoft.com/office/drawing/2014/main" id="{5B123373-54FE-5DBB-8B6D-84660EF459DB}"/>
              </a:ext>
            </a:extLst>
          </p:cNvPr>
          <p:cNvSpPr>
            <a:spLocks noChangeAspect="1"/>
          </p:cNvSpPr>
          <p:nvPr>
            <p:custDataLst>
              <p:tags r:id="rId8"/>
            </p:custDataLst>
          </p:nvPr>
        </p:nvSpPr>
        <p:spPr>
          <a:xfrm>
            <a:off x="1114425" y="325437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B</a:t>
            </a:r>
          </a:p>
        </p:txBody>
      </p:sp>
      <p:sp>
        <p:nvSpPr>
          <p:cNvPr id="12" name="矩形 11">
            <a:extLst>
              <a:ext uri="{FF2B5EF4-FFF2-40B4-BE49-F238E27FC236}">
                <a16:creationId xmlns:a16="http://schemas.microsoft.com/office/drawing/2014/main" id="{5FD519D5-EFDD-A701-E3B0-DF0DF5BB1E18}"/>
              </a:ext>
            </a:extLst>
          </p:cNvPr>
          <p:cNvSpPr>
            <a:spLocks noChangeAspect="1"/>
          </p:cNvSpPr>
          <p:nvPr>
            <p:custDataLst>
              <p:tags r:id="rId9"/>
            </p:custDataLst>
          </p:nvPr>
        </p:nvSpPr>
        <p:spPr>
          <a:xfrm>
            <a:off x="1114425" y="411162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C</a:t>
            </a:r>
          </a:p>
        </p:txBody>
      </p:sp>
      <p:sp>
        <p:nvSpPr>
          <p:cNvPr id="13" name="矩形 12">
            <a:extLst>
              <a:ext uri="{FF2B5EF4-FFF2-40B4-BE49-F238E27FC236}">
                <a16:creationId xmlns:a16="http://schemas.microsoft.com/office/drawing/2014/main" id="{D6D1A40E-3508-F833-4F7C-E57C0C15EBDF}"/>
              </a:ext>
            </a:extLst>
          </p:cNvPr>
          <p:cNvSpPr>
            <a:spLocks noChangeAspect="1"/>
          </p:cNvSpPr>
          <p:nvPr>
            <p:custDataLst>
              <p:tags r:id="rId10"/>
            </p:custDataLst>
          </p:nvPr>
        </p:nvSpPr>
        <p:spPr>
          <a:xfrm>
            <a:off x="1114425" y="496887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D</a:t>
            </a:r>
          </a:p>
        </p:txBody>
      </p:sp>
      <p:sp>
        <p:nvSpPr>
          <p:cNvPr id="14" name="圆角矩形 13">
            <a:extLst>
              <a:ext uri="{FF2B5EF4-FFF2-40B4-BE49-F238E27FC236}">
                <a16:creationId xmlns:a16="http://schemas.microsoft.com/office/drawing/2014/main" id="{E5987B9C-EAB7-A0E7-CD8A-3DBD26C85637}"/>
              </a:ext>
            </a:extLst>
          </p:cNvPr>
          <p:cNvSpPr/>
          <p:nvPr>
            <p:custDataLst>
              <p:tags r:id="rId11"/>
            </p:custDataLst>
          </p:nvPr>
        </p:nvSpPr>
        <p:spPr>
          <a:xfrm>
            <a:off x="6686550" y="57705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提交</a:t>
            </a:r>
          </a:p>
        </p:txBody>
      </p:sp>
      <p:grpSp>
        <p:nvGrpSpPr>
          <p:cNvPr id="22539" name="组合 18">
            <a:extLst>
              <a:ext uri="{FF2B5EF4-FFF2-40B4-BE49-F238E27FC236}">
                <a16:creationId xmlns:a16="http://schemas.microsoft.com/office/drawing/2014/main" id="{231C3752-D2EF-69E9-6DC0-AA7D602A6FBB}"/>
              </a:ext>
            </a:extLst>
          </p:cNvPr>
          <p:cNvGrpSpPr>
            <a:grpSpLocks/>
          </p:cNvGrpSpPr>
          <p:nvPr/>
        </p:nvGrpSpPr>
        <p:grpSpPr bwMode="auto">
          <a:xfrm>
            <a:off x="0" y="0"/>
            <a:ext cx="9144000" cy="635000"/>
            <a:chOff x="0" y="0"/>
            <a:chExt cx="14400" cy="1000"/>
          </a:xfrm>
        </p:grpSpPr>
        <p:sp>
          <p:nvSpPr>
            <p:cNvPr id="15" name="TitleBackground">
              <a:extLst>
                <a:ext uri="{FF2B5EF4-FFF2-40B4-BE49-F238E27FC236}">
                  <a16:creationId xmlns:a16="http://schemas.microsoft.com/office/drawing/2014/main" id="{A9621475-EF62-AE8D-BF82-15C7AC6FE31D}"/>
                </a:ext>
              </a:extLst>
            </p:cNvPr>
            <p:cNvSpPr/>
            <p:nvPr>
              <p:custDataLst>
                <p:tags r:id="rId13"/>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6" name="ColorBlock">
              <a:extLst>
                <a:ext uri="{FF2B5EF4-FFF2-40B4-BE49-F238E27FC236}">
                  <a16:creationId xmlns:a16="http://schemas.microsoft.com/office/drawing/2014/main" id="{332E7A1F-CFC5-E6CF-783E-3F723941B9BB}"/>
                </a:ext>
              </a:extLst>
            </p:cNvPr>
            <p:cNvSpPr/>
            <p:nvPr>
              <p:custDataLst>
                <p:tags r:id="rId14"/>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22542" name="TypeText">
              <a:extLst>
                <a:ext uri="{FF2B5EF4-FFF2-40B4-BE49-F238E27FC236}">
                  <a16:creationId xmlns:a16="http://schemas.microsoft.com/office/drawing/2014/main" id="{4E9A310E-BE80-6D10-1908-C79452295D76}"/>
                </a:ext>
              </a:extLst>
            </p:cNvPr>
            <p:cNvSpPr txBox="1">
              <a:spLocks noChangeArrowheads="1"/>
            </p:cNvSpPr>
            <p:nvPr>
              <p:custDataLst>
                <p:tags r:id="rId15"/>
              </p:custDataLst>
            </p:nvPr>
          </p:nvSpPr>
          <p:spPr bwMode="auto">
            <a:xfrm>
              <a:off x="400" y="0"/>
              <a:ext cx="3000"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600">
                  <a:solidFill>
                    <a:srgbClr val="000000"/>
                  </a:solidFill>
                  <a:latin typeface="微软雅黑" panose="020B0503020204020204" pitchFamily="34" charset="-122"/>
                  <a:ea typeface="微软雅黑" panose="020B0503020204020204" pitchFamily="34" charset="-122"/>
                </a:rPr>
                <a:t>多选题</a:t>
              </a:r>
            </a:p>
          </p:txBody>
        </p:sp>
        <p:sp>
          <p:nvSpPr>
            <p:cNvPr id="22543" name="TipText">
              <a:extLst>
                <a:ext uri="{FF2B5EF4-FFF2-40B4-BE49-F238E27FC236}">
                  <a16:creationId xmlns:a16="http://schemas.microsoft.com/office/drawing/2014/main" id="{CBBE4BDA-5704-DC90-E9DD-F7E516AECC2E}"/>
                </a:ext>
              </a:extLst>
            </p:cNvPr>
            <p:cNvSpPr txBox="1">
              <a:spLocks noChangeArrowheads="1"/>
            </p:cNvSpPr>
            <p:nvPr>
              <p:custDataLst>
                <p:tags r:id="rId16"/>
              </p:custDataLst>
            </p:nvPr>
          </p:nvSpPr>
          <p:spPr bwMode="auto">
            <a:xfrm>
              <a:off x="2248" y="172"/>
              <a:ext cx="3600"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000">
                  <a:solidFill>
                    <a:srgbClr val="808080"/>
                  </a:solidFill>
                  <a:latin typeface="微软雅黑" panose="020B0503020204020204" pitchFamily="34" charset="-122"/>
                  <a:ea typeface="微软雅黑" panose="020B0503020204020204" pitchFamily="34" charset="-122"/>
                </a:rPr>
                <a:t>5分</a:t>
              </a:r>
            </a:p>
          </p:txBody>
        </p:sp>
      </p:grpSp>
      <p:pic>
        <p:nvPicPr>
          <p:cNvPr id="22544" name="图片 3" descr="tmp12B3">
            <a:extLst>
              <a:ext uri="{FF2B5EF4-FFF2-40B4-BE49-F238E27FC236}">
                <a16:creationId xmlns:a16="http://schemas.microsoft.com/office/drawing/2014/main" id="{B44DC35E-2562-8624-648A-DCF245CAA856}"/>
              </a:ext>
            </a:extLst>
          </p:cNvPr>
          <p:cNvPicPr>
            <a:picLocks noChangeAspect="1" noChangeArrowheads="1"/>
          </p:cNvPicPr>
          <p:nvPr>
            <p:custDataLst>
              <p:tags r:id="rId12"/>
            </p:custDataLst>
          </p:nvPr>
        </p:nvPicPr>
        <p:blipFill>
          <a:blip r:embed="rId18">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descr="http://e0.ifengimg.com/02/2018/1126/E81BD7DB452707D0FD59B455A82AC45419720255_size153_w440_h600.jpeg">
            <a:extLst>
              <a:ext uri="{FF2B5EF4-FFF2-40B4-BE49-F238E27FC236}">
                <a16:creationId xmlns:a16="http://schemas.microsoft.com/office/drawing/2014/main" id="{791058FF-C460-044E-6D79-D251561C7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52538"/>
            <a:ext cx="27432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extBox 1">
            <a:extLst>
              <a:ext uri="{FF2B5EF4-FFF2-40B4-BE49-F238E27FC236}">
                <a16:creationId xmlns:a16="http://schemas.microsoft.com/office/drawing/2014/main" id="{5A784EA9-9857-DCC7-5E8F-CBAB87670420}"/>
              </a:ext>
            </a:extLst>
          </p:cNvPr>
          <p:cNvSpPr txBox="1">
            <a:spLocks noChangeArrowheads="1"/>
          </p:cNvSpPr>
          <p:nvPr/>
        </p:nvSpPr>
        <p:spPr bwMode="auto">
          <a:xfrm>
            <a:off x="3619500" y="1009650"/>
            <a:ext cx="5105400"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400" b="1"/>
              <a:t>世界知名的管理咨询公司麦肯锡预测</a:t>
            </a:r>
            <a:r>
              <a:rPr lang="en-US" altLang="zh-CN" sz="2400" b="1"/>
              <a:t>——</a:t>
            </a:r>
            <a:r>
              <a:rPr lang="zh-CN" altLang="en-US" sz="2400" b="1"/>
              <a:t>到</a:t>
            </a:r>
            <a:r>
              <a:rPr lang="en-US" altLang="zh-CN" sz="2400" b="1"/>
              <a:t>2030</a:t>
            </a:r>
            <a:r>
              <a:rPr lang="zh-CN" altLang="en-US" sz="2400" b="1"/>
              <a:t>年，也就是</a:t>
            </a:r>
            <a:r>
              <a:rPr lang="en-US" altLang="zh-CN" sz="2400" b="1"/>
              <a:t>19</a:t>
            </a:r>
            <a:r>
              <a:rPr lang="zh-CN" altLang="en-US" sz="2400" b="1"/>
              <a:t>年以后，全球将有</a:t>
            </a:r>
            <a:r>
              <a:rPr lang="en-US" altLang="zh-CN" sz="2400" b="1"/>
              <a:t>8</a:t>
            </a:r>
            <a:r>
              <a:rPr lang="zh-CN" altLang="en-US" sz="2400" b="1"/>
              <a:t>亿人因为人工智能而失业！人工智能将使</a:t>
            </a:r>
            <a:r>
              <a:rPr lang="en-US" altLang="zh-CN" sz="2400" b="1"/>
              <a:t>50%</a:t>
            </a:r>
            <a:r>
              <a:rPr lang="zh-CN" altLang="en-US" sz="2400" b="1"/>
              <a:t>的工作岗位消失！</a:t>
            </a:r>
          </a:p>
        </p:txBody>
      </p:sp>
      <p:pic>
        <p:nvPicPr>
          <p:cNvPr id="47107" name="Picture 4" descr="http://d.ifengimg.com/w600/e0.ifengimg.com/04/2018/1126/DF33387086F611D6207B809E73BD9BB81B212D7D_size1264_w726_h445.png">
            <a:extLst>
              <a:ext uri="{FF2B5EF4-FFF2-40B4-BE49-F238E27FC236}">
                <a16:creationId xmlns:a16="http://schemas.microsoft.com/office/drawing/2014/main" id="{4E11E5EE-449C-46B1-6E30-6A7D3892A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3429000"/>
            <a:ext cx="457200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内容占位符 2">
            <a:extLst>
              <a:ext uri="{FF2B5EF4-FFF2-40B4-BE49-F238E27FC236}">
                <a16:creationId xmlns:a16="http://schemas.microsoft.com/office/drawing/2014/main" id="{F8447B48-8EB1-7432-824C-DE76D457556A}"/>
              </a:ext>
            </a:extLst>
          </p:cNvPr>
          <p:cNvSpPr>
            <a:spLocks noGrp="1" noChangeArrowheads="1"/>
          </p:cNvSpPr>
          <p:nvPr>
            <p:ph idx="1"/>
          </p:nvPr>
        </p:nvSpPr>
        <p:spPr>
          <a:xfrm>
            <a:off x="228600" y="1066800"/>
            <a:ext cx="7772400" cy="609600"/>
          </a:xfrm>
        </p:spPr>
        <p:txBody>
          <a:bodyPr/>
          <a:lstStyle/>
          <a:p>
            <a:pPr marL="0" indent="0">
              <a:buFont typeface="Wingdings" panose="05000000000000000000" pitchFamily="2" charset="2"/>
              <a:buNone/>
            </a:pPr>
            <a:r>
              <a:rPr lang="zh-CN" altLang="en-US" sz="2800" b="1"/>
              <a:t>（</a:t>
            </a:r>
            <a:r>
              <a:rPr lang="en-US" altLang="zh-CN" sz="2800" b="1"/>
              <a:t>4</a:t>
            </a:r>
            <a:r>
              <a:rPr lang="zh-CN" altLang="en-US" sz="2800" b="1"/>
              <a:t>）工程的</a:t>
            </a:r>
            <a:r>
              <a:rPr lang="zh-CN" altLang="en-US" sz="2800" b="1">
                <a:solidFill>
                  <a:srgbClr val="FF0000"/>
                </a:solidFill>
              </a:rPr>
              <a:t>文化</a:t>
            </a:r>
            <a:r>
              <a:rPr lang="zh-CN" altLang="en-US" sz="2800" b="1">
                <a:solidFill>
                  <a:srgbClr val="FF0000"/>
                </a:solidFill>
                <a:sym typeface="+mn-ea"/>
              </a:rPr>
              <a:t>价值</a:t>
            </a:r>
            <a:endParaRPr lang="zh-CN" altLang="en-US" sz="2800" b="1">
              <a:solidFill>
                <a:srgbClr val="FF0000"/>
              </a:solidFill>
            </a:endParaRPr>
          </a:p>
        </p:txBody>
      </p:sp>
      <p:pic>
        <p:nvPicPr>
          <p:cNvPr id="48130" name="图片 5">
            <a:extLst>
              <a:ext uri="{FF2B5EF4-FFF2-40B4-BE49-F238E27FC236}">
                <a16:creationId xmlns:a16="http://schemas.microsoft.com/office/drawing/2014/main" id="{743F48C2-8818-2481-07F5-5D0A4C72A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300413"/>
            <a:ext cx="35655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6">
            <a:extLst>
              <a:ext uri="{FF2B5EF4-FFF2-40B4-BE49-F238E27FC236}">
                <a16:creationId xmlns:a16="http://schemas.microsoft.com/office/drawing/2014/main" id="{2E181D83-441F-910D-B7D3-DCF39B8B2B29}"/>
              </a:ext>
            </a:extLst>
          </p:cNvPr>
          <p:cNvSpPr txBox="1">
            <a:spLocks noChangeArrowheads="1"/>
          </p:cNvSpPr>
          <p:nvPr/>
        </p:nvSpPr>
        <p:spPr bwMode="auto">
          <a:xfrm>
            <a:off x="546100" y="1676400"/>
            <a:ext cx="8051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nSpc>
                <a:spcPct val="150000"/>
              </a:lnSpc>
              <a:buFont typeface="Wingdings" panose="05000000000000000000" pitchFamily="2" charset="2"/>
              <a:buChar char="n"/>
            </a:pPr>
            <a:r>
              <a:rPr lang="zh-CN" altLang="en-US" sz="2800" b="1"/>
              <a:t>所有工程都是技术、管理、艺术等的结晶</a:t>
            </a:r>
          </a:p>
          <a:p>
            <a:pPr>
              <a:lnSpc>
                <a:spcPct val="150000"/>
              </a:lnSpc>
              <a:buFont typeface="Wingdings" panose="05000000000000000000" pitchFamily="2" charset="2"/>
              <a:buChar char="n"/>
            </a:pPr>
            <a:r>
              <a:rPr lang="zh-CN" altLang="en-US" sz="2800" b="1"/>
              <a:t>标志性工程是所在地和所属民族的精神纽带</a:t>
            </a:r>
          </a:p>
        </p:txBody>
      </p:sp>
      <p:pic>
        <p:nvPicPr>
          <p:cNvPr id="48132" name="Picture 2" descr="https://timgsa.baidu.com/timg?image&amp;quality=80&amp;size=b9999_10000&amp;sec=1537446896462&amp;di=0bb6f1e933b6a0991f7b2fed2e2f8f6a&amp;imgtype=0&amp;src=http%3A%2F%2Fimgsrc.baidu.com%2Fimgad%2Fpic%2Fitem%2Ffc1f4134970a304e38671a2edbc8a786c8175c98.jpg">
            <a:extLst>
              <a:ext uri="{FF2B5EF4-FFF2-40B4-BE49-F238E27FC236}">
                <a16:creationId xmlns:a16="http://schemas.microsoft.com/office/drawing/2014/main" id="{4934A966-788E-DFDC-0794-A665F31D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090" t="2881" r="13408" b="6628"/>
          <a:stretch>
            <a:fillRect/>
          </a:stretch>
        </p:blipFill>
        <p:spPr bwMode="auto">
          <a:xfrm>
            <a:off x="400050" y="3276600"/>
            <a:ext cx="3714750"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内容占位符 2">
            <a:extLst>
              <a:ext uri="{FF2B5EF4-FFF2-40B4-BE49-F238E27FC236}">
                <a16:creationId xmlns:a16="http://schemas.microsoft.com/office/drawing/2014/main" id="{C6BAA0F9-14D5-01B5-89B1-21172FC3623A}"/>
              </a:ext>
            </a:extLst>
          </p:cNvPr>
          <p:cNvSpPr>
            <a:spLocks noGrp="1" noChangeArrowheads="1"/>
          </p:cNvSpPr>
          <p:nvPr>
            <p:ph idx="1"/>
          </p:nvPr>
        </p:nvSpPr>
        <p:spPr>
          <a:xfrm>
            <a:off x="304800" y="1143000"/>
            <a:ext cx="7772400" cy="609600"/>
          </a:xfrm>
        </p:spPr>
        <p:txBody>
          <a:bodyPr/>
          <a:lstStyle/>
          <a:p>
            <a:pPr marL="0" indent="0">
              <a:buFont typeface="Wingdings" panose="05000000000000000000" pitchFamily="2" charset="2"/>
              <a:buNone/>
            </a:pPr>
            <a:r>
              <a:rPr lang="zh-CN" altLang="en-US" sz="2800" b="1"/>
              <a:t>（</a:t>
            </a:r>
            <a:r>
              <a:rPr lang="en-US" altLang="zh-CN" sz="2800" b="1"/>
              <a:t>5</a:t>
            </a:r>
            <a:r>
              <a:rPr lang="zh-CN" altLang="en-US" sz="2800" b="1"/>
              <a:t>）工程的</a:t>
            </a:r>
            <a:r>
              <a:rPr lang="zh-CN" altLang="en-US" sz="2800" b="1">
                <a:solidFill>
                  <a:srgbClr val="FF0000"/>
                </a:solidFill>
              </a:rPr>
              <a:t>生态</a:t>
            </a:r>
            <a:r>
              <a:rPr lang="zh-CN" altLang="en-US" sz="2800" b="1">
                <a:solidFill>
                  <a:srgbClr val="FF0000"/>
                </a:solidFill>
                <a:sym typeface="+mn-ea"/>
              </a:rPr>
              <a:t>价值</a:t>
            </a:r>
            <a:endParaRPr lang="zh-CN" altLang="en-US" sz="2800" b="1">
              <a:solidFill>
                <a:srgbClr val="FF0000"/>
              </a:solidFill>
            </a:endParaRPr>
          </a:p>
        </p:txBody>
      </p:sp>
      <p:pic>
        <p:nvPicPr>
          <p:cNvPr id="49154" name="Picture 2" descr="https://timgsa.baidu.com/timg?image&amp;quality=80&amp;size=b10000_10000&amp;sec=1537436407&amp;di=c01667258e864c86df81232a4a1d1787&amp;src=http://www.zgg.org.cn/shhgj/201310/W020131009497341277888.jpg">
            <a:extLst>
              <a:ext uri="{FF2B5EF4-FFF2-40B4-BE49-F238E27FC236}">
                <a16:creationId xmlns:a16="http://schemas.microsoft.com/office/drawing/2014/main" id="{E1D1D280-5E10-01F2-884D-40E233A6D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5" y="3200400"/>
            <a:ext cx="5486400" cy="334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Box 5">
            <a:extLst>
              <a:ext uri="{FF2B5EF4-FFF2-40B4-BE49-F238E27FC236}">
                <a16:creationId xmlns:a16="http://schemas.microsoft.com/office/drawing/2014/main" id="{BBD70BA9-D5F2-5E41-60DB-40485DA6E1FA}"/>
              </a:ext>
            </a:extLst>
          </p:cNvPr>
          <p:cNvSpPr txBox="1">
            <a:spLocks noChangeArrowheads="1"/>
          </p:cNvSpPr>
          <p:nvPr/>
        </p:nvSpPr>
        <p:spPr bwMode="auto">
          <a:xfrm>
            <a:off x="558800" y="1816100"/>
            <a:ext cx="7848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b="1"/>
              <a:t>“三北防护林”工程</a:t>
            </a:r>
            <a:r>
              <a:rPr lang="en-US" altLang="zh-CN" sz="2800" b="1"/>
              <a:t>1979</a:t>
            </a:r>
            <a:r>
              <a:rPr lang="zh-CN" altLang="en-US" sz="2800" b="1"/>
              <a:t>年启动，规划</a:t>
            </a:r>
            <a:r>
              <a:rPr lang="en-US" altLang="zh-CN" sz="2800" b="1"/>
              <a:t>70</a:t>
            </a:r>
            <a:r>
              <a:rPr lang="zh-CN" altLang="en-US" sz="2800" b="1"/>
              <a:t>年，分七期工程进行，目前正式启动第五期工程建设。</a:t>
            </a:r>
          </a:p>
        </p:txBody>
      </p:sp>
      <p:sp>
        <p:nvSpPr>
          <p:cNvPr id="49156" name="文本框 1">
            <a:extLst>
              <a:ext uri="{FF2B5EF4-FFF2-40B4-BE49-F238E27FC236}">
                <a16:creationId xmlns:a16="http://schemas.microsoft.com/office/drawing/2014/main" id="{F0C00A56-6A3A-308C-C7C6-8E80CE11A4F5}"/>
              </a:ext>
            </a:extLst>
          </p:cNvPr>
          <p:cNvSpPr txBox="1">
            <a:spLocks noChangeArrowheads="1"/>
          </p:cNvSpPr>
          <p:nvPr/>
        </p:nvSpPr>
        <p:spPr bwMode="auto">
          <a:xfrm>
            <a:off x="6378575" y="6173788"/>
            <a:ext cx="2468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视频资料：三北防护林</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内容占位符 2">
            <a:extLst>
              <a:ext uri="{FF2B5EF4-FFF2-40B4-BE49-F238E27FC236}">
                <a16:creationId xmlns:a16="http://schemas.microsoft.com/office/drawing/2014/main" id="{947B0D74-368C-2285-5D5A-7B8A06A2175B}"/>
              </a:ext>
            </a:extLst>
          </p:cNvPr>
          <p:cNvSpPr>
            <a:spLocks noGrp="1" noChangeArrowheads="1"/>
          </p:cNvSpPr>
          <p:nvPr>
            <p:ph idx="1"/>
          </p:nvPr>
        </p:nvSpPr>
        <p:spPr>
          <a:xfrm>
            <a:off x="685800" y="1490663"/>
            <a:ext cx="7772400" cy="4114800"/>
          </a:xfrm>
        </p:spPr>
        <p:txBody>
          <a:bodyPr/>
          <a:lstStyle/>
          <a:p>
            <a:pPr>
              <a:lnSpc>
                <a:spcPct val="150000"/>
              </a:lnSpc>
              <a:buSzPct val="100000"/>
              <a:buFont typeface="Wingdings" panose="05000000000000000000" pitchFamily="2" charset="2"/>
              <a:buChar char="u"/>
            </a:pPr>
            <a:r>
              <a:rPr lang="zh-CN" altLang="en-US" sz="2800" b="1"/>
              <a:t>如何合理开发和利用自然资源？</a:t>
            </a:r>
          </a:p>
          <a:p>
            <a:pPr>
              <a:lnSpc>
                <a:spcPct val="150000"/>
              </a:lnSpc>
              <a:buSzPct val="100000"/>
              <a:buFont typeface="Wingdings" panose="05000000000000000000" pitchFamily="2" charset="2"/>
              <a:buChar char="u"/>
            </a:pPr>
            <a:r>
              <a:rPr lang="zh-CN" altLang="en-US" sz="2800" b="1"/>
              <a:t>如何排放废弃物？</a:t>
            </a:r>
          </a:p>
          <a:p>
            <a:pPr>
              <a:lnSpc>
                <a:spcPct val="150000"/>
              </a:lnSpc>
              <a:buSzPct val="100000"/>
              <a:buFont typeface="Wingdings" panose="05000000000000000000" pitchFamily="2" charset="2"/>
              <a:buChar char="u"/>
            </a:pPr>
            <a:r>
              <a:rPr lang="zh-CN" altLang="en-US" sz="2800" b="1"/>
              <a:t>工程转向节能、降耗、绿色、环保、低碳方向</a:t>
            </a:r>
          </a:p>
          <a:p>
            <a:pPr>
              <a:lnSpc>
                <a:spcPct val="150000"/>
              </a:lnSpc>
              <a:buSzPct val="100000"/>
              <a:buFont typeface="Wingdings" panose="05000000000000000000" pitchFamily="2" charset="2"/>
              <a:buChar char="u"/>
            </a:pPr>
            <a:r>
              <a:rPr lang="zh-CN" altLang="en-US" sz="2800" b="1"/>
              <a:t>大力发展新能源和循环经济</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descr="C:\Users\Administrator\AppData\Roaming\Tencent\Users\565354\QQ\WinTemp\RichOle\DLL9TR6]@MJ)2WVYS${4KIQ.png">
            <a:extLst>
              <a:ext uri="{FF2B5EF4-FFF2-40B4-BE49-F238E27FC236}">
                <a16:creationId xmlns:a16="http://schemas.microsoft.com/office/drawing/2014/main" id="{E4F8045B-4B8D-E018-3EB2-DC870359A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8271"/>
          <a:stretch>
            <a:fillRect/>
          </a:stretch>
        </p:blipFill>
        <p:spPr bwMode="auto">
          <a:xfrm>
            <a:off x="349250" y="1133475"/>
            <a:ext cx="876617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Box 41">
            <a:extLst>
              <a:ext uri="{FF2B5EF4-FFF2-40B4-BE49-F238E27FC236}">
                <a16:creationId xmlns:a16="http://schemas.microsoft.com/office/drawing/2014/main" id="{D80C5EE0-C220-E86A-007B-454D93E2882C}"/>
              </a:ext>
            </a:extLst>
          </p:cNvPr>
          <p:cNvSpPr>
            <a:spLocks noChangeArrowheads="1"/>
          </p:cNvSpPr>
          <p:nvPr/>
        </p:nvSpPr>
        <p:spPr bwMode="auto">
          <a:xfrm>
            <a:off x="438150" y="1819275"/>
            <a:ext cx="82296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50000"/>
              </a:lnSpc>
            </a:pPr>
            <a:r>
              <a:rPr lang="en-US" altLang="zh-CN" sz="2400" b="1">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400" b="1">
                <a:solidFill>
                  <a:srgbClr val="262626"/>
                </a:solidFill>
                <a:latin typeface="黑体" panose="02010609060101010101" pitchFamily="49" charset="-122"/>
                <a:ea typeface="黑体" panose="02010609060101010101" pitchFamily="49" charset="-122"/>
                <a:sym typeface="微软雅黑" panose="020B0503020204020204" pitchFamily="34" charset="-122"/>
              </a:rPr>
              <a:t>工程作为变革自然的造物实践，是一个综合集成了科学、技术、经济、管理、社会、伦理、生态等各方面要素的整体，所以一般来说，一项</a:t>
            </a:r>
            <a:r>
              <a:rPr lang="zh-CN" altLang="en-US" sz="2400" b="1">
                <a:solidFill>
                  <a:srgbClr val="FF0000"/>
                </a:solidFill>
                <a:latin typeface="黑体" panose="02010609060101010101" pitchFamily="49" charset="-122"/>
                <a:ea typeface="黑体" panose="02010609060101010101" pitchFamily="49" charset="-122"/>
                <a:sym typeface="微软雅黑" panose="020B0503020204020204" pitchFamily="34" charset="-122"/>
              </a:rPr>
              <a:t>工程总是包含着多种价值</a:t>
            </a:r>
            <a:r>
              <a:rPr lang="zh-CN" altLang="en-US" sz="2400" b="1">
                <a:solidFill>
                  <a:srgbClr val="262626"/>
                </a:solidFill>
                <a:latin typeface="黑体" panose="02010609060101010101" pitchFamily="49" charset="-122"/>
                <a:ea typeface="黑体" panose="02010609060101010101" pitchFamily="49" charset="-122"/>
                <a:sym typeface="微软雅黑" panose="020B0503020204020204" pitchFamily="34" charset="-122"/>
              </a:rPr>
              <a:t>。</a:t>
            </a:r>
          </a:p>
          <a:p>
            <a:pPr algn="just">
              <a:lnSpc>
                <a:spcPct val="150000"/>
              </a:lnSpc>
            </a:pPr>
            <a:endParaRPr lang="zh-CN" altLang="en-US" sz="2400" b="1">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a:p>
            <a:pPr algn="just">
              <a:lnSpc>
                <a:spcPct val="150000"/>
              </a:lnSpc>
            </a:pPr>
            <a:r>
              <a:rPr lang="zh-CN" altLang="en-US" sz="2400" b="1">
                <a:solidFill>
                  <a:srgbClr val="262626"/>
                </a:solidFill>
                <a:latin typeface="黑体" panose="02010609060101010101" pitchFamily="49" charset="-122"/>
                <a:ea typeface="黑体" panose="02010609060101010101" pitchFamily="49" charset="-122"/>
                <a:sym typeface="微软雅黑" panose="020B0503020204020204" pitchFamily="34" charset="-122"/>
              </a:rPr>
              <a:t>    实际上，我们更加关注的是一项工程的各方面价值的正负性质。我们一般</a:t>
            </a:r>
            <a:r>
              <a:rPr lang="zh-CN" altLang="en-US" sz="2400" b="1">
                <a:solidFill>
                  <a:srgbClr val="FF0000"/>
                </a:solidFill>
                <a:latin typeface="黑体" panose="02010609060101010101" pitchFamily="49" charset="-122"/>
                <a:ea typeface="黑体" panose="02010609060101010101" pitchFamily="49" charset="-122"/>
                <a:sym typeface="微软雅黑" panose="020B0503020204020204" pitchFamily="34" charset="-122"/>
              </a:rPr>
              <a:t>希望各方面的价值都是正向</a:t>
            </a:r>
            <a:r>
              <a:rPr lang="zh-CN" altLang="en-US" sz="2400" b="1">
                <a:solidFill>
                  <a:srgbClr val="262626"/>
                </a:solidFill>
                <a:latin typeface="黑体" panose="02010609060101010101" pitchFamily="49" charset="-122"/>
                <a:ea typeface="黑体" panose="02010609060101010101" pitchFamily="49" charset="-122"/>
                <a:sym typeface="微软雅黑" panose="020B0503020204020204" pitchFamily="34" charset="-122"/>
              </a:rPr>
              <a:t>的，且正向价值越大越好。这就需要在这些不同价值之间作出权衡取舍和协调优化。</a:t>
            </a:r>
          </a:p>
        </p:txBody>
      </p:sp>
      <p:sp>
        <p:nvSpPr>
          <p:cNvPr id="34" name="椭圆 33">
            <a:extLst>
              <a:ext uri="{FF2B5EF4-FFF2-40B4-BE49-F238E27FC236}">
                <a16:creationId xmlns:a16="http://schemas.microsoft.com/office/drawing/2014/main" id="{0735D340-1912-523D-F3B5-4FFDB40E372F}"/>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
        <p:nvSpPr>
          <p:cNvPr id="53251" name="文本框 2">
            <a:extLst>
              <a:ext uri="{FF2B5EF4-FFF2-40B4-BE49-F238E27FC236}">
                <a16:creationId xmlns:a16="http://schemas.microsoft.com/office/drawing/2014/main" id="{66781C9C-3700-E379-D200-621419FAAF11}"/>
              </a:ext>
            </a:extLst>
          </p:cNvPr>
          <p:cNvSpPr txBox="1">
            <a:spLocks noChangeArrowheads="1"/>
          </p:cNvSpPr>
          <p:nvPr/>
        </p:nvSpPr>
        <p:spPr bwMode="auto">
          <a:xfrm>
            <a:off x="300038" y="1143000"/>
            <a:ext cx="4945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800" b="1">
                <a:latin typeface="等线" panose="02010600030101010101" pitchFamily="2" charset="-122"/>
                <a:ea typeface="等线" panose="02010600030101010101" pitchFamily="2" charset="-122"/>
              </a:rPr>
              <a:t>3.1.3 </a:t>
            </a:r>
            <a:r>
              <a:rPr lang="zh-CN" altLang="en-US" sz="2800" b="1">
                <a:latin typeface="等线" panose="02010600030101010101" pitchFamily="2" charset="-122"/>
                <a:ea typeface="等线" panose="02010600030101010101" pitchFamily="2" charset="-122"/>
              </a:rPr>
              <a:t>工程价值的综合性</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7">
            <a:extLst>
              <a:ext uri="{FF2B5EF4-FFF2-40B4-BE49-F238E27FC236}">
                <a16:creationId xmlns:a16="http://schemas.microsoft.com/office/drawing/2014/main" id="{3EA938BE-7D7E-A9B6-01E9-A1BD829DDF21}"/>
              </a:ext>
            </a:extLst>
          </p:cNvPr>
          <p:cNvSpPr txBox="1"/>
          <p:nvPr/>
        </p:nvSpPr>
        <p:spPr>
          <a:xfrm>
            <a:off x="285750" y="1519238"/>
            <a:ext cx="5486400" cy="447040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0" indent="0">
              <a:buFont typeface="Wingdings" panose="05000000000000000000" pitchFamily="2" charset="2"/>
              <a:buNone/>
              <a:defRPr/>
            </a:pPr>
            <a:r>
              <a:rPr lang="zh-CN" altLang="en-US" sz="2200" b="1" kern="0" dirty="0">
                <a:latin typeface="仿宋" panose="02010609060101010101" pitchFamily="49" charset="-122"/>
                <a:ea typeface="仿宋" panose="02010609060101010101" pitchFamily="49" charset="-122"/>
                <a:sym typeface="Arial" panose="020B0604020202020204" pitchFamily="34" charset="0"/>
              </a:rPr>
              <a:t>   我们实验室输出的产品，一面倒成为有钱人的玩具，</a:t>
            </a:r>
            <a:r>
              <a:rPr lang="zh-CN" altLang="en-US" sz="2200" b="1" kern="0" dirty="0">
                <a:solidFill>
                  <a:srgbClr val="FF0000"/>
                </a:solidFill>
                <a:latin typeface="仿宋" panose="02010609060101010101" pitchFamily="49" charset="-122"/>
                <a:ea typeface="仿宋" panose="02010609060101010101" pitchFamily="49" charset="-122"/>
                <a:sym typeface="Arial" panose="020B0604020202020204" pitchFamily="34" charset="0"/>
              </a:rPr>
              <a:t>很少顾及穷人的基本需要</a:t>
            </a:r>
            <a:r>
              <a:rPr lang="zh-CN" altLang="en-US" sz="2200" b="1" kern="0" dirty="0">
                <a:latin typeface="仿宋" panose="02010609060101010101" pitchFamily="49" charset="-122"/>
                <a:ea typeface="仿宋" panose="02010609060101010101" pitchFamily="49" charset="-122"/>
                <a:sym typeface="Arial" panose="020B0604020202020204" pitchFamily="34" charset="0"/>
              </a:rPr>
              <a:t>。我们坐视政府和大学的实验室，</a:t>
            </a:r>
            <a:r>
              <a:rPr lang="zh-CN" altLang="en-US" sz="2200" b="1" kern="0" dirty="0">
                <a:solidFill>
                  <a:srgbClr val="FF0000"/>
                </a:solidFill>
                <a:latin typeface="仿宋" panose="02010609060101010101" pitchFamily="49" charset="-122"/>
                <a:ea typeface="仿宋" panose="02010609060101010101" pitchFamily="49" charset="-122"/>
                <a:sym typeface="Arial" panose="020B0604020202020204" pitchFamily="34" charset="0"/>
              </a:rPr>
              <a:t>成为中产阶级的福利措施</a:t>
            </a:r>
            <a:r>
              <a:rPr lang="zh-CN" altLang="en-US" sz="2200" b="1" kern="0" dirty="0">
                <a:latin typeface="仿宋" panose="02010609060101010101" pitchFamily="49" charset="-122"/>
                <a:ea typeface="仿宋" panose="02010609060101010101" pitchFamily="49" charset="-122"/>
                <a:sym typeface="Arial" panose="020B0604020202020204" pitchFamily="34" charset="0"/>
              </a:rPr>
              <a:t>，同时利用我们的发明所制造的科技产物，</a:t>
            </a:r>
            <a:r>
              <a:rPr lang="zh-CN" altLang="en-US" sz="2200" b="1" kern="0" dirty="0">
                <a:solidFill>
                  <a:srgbClr val="FF0000"/>
                </a:solidFill>
                <a:latin typeface="仿宋" panose="02010609060101010101" pitchFamily="49" charset="-122"/>
                <a:ea typeface="仿宋" panose="02010609060101010101" pitchFamily="49" charset="-122"/>
                <a:sym typeface="Arial" panose="020B0604020202020204" pitchFamily="34" charset="0"/>
              </a:rPr>
              <a:t>又夺走了穷人的工作</a:t>
            </a:r>
            <a:r>
              <a:rPr lang="zh-CN" altLang="en-US" sz="2200" b="1" kern="0" dirty="0">
                <a:latin typeface="仿宋" panose="02010609060101010101" pitchFamily="49" charset="-122"/>
                <a:ea typeface="仿宋" panose="02010609060101010101" pitchFamily="49" charset="-122"/>
                <a:sym typeface="Arial" panose="020B0604020202020204" pitchFamily="34" charset="0"/>
              </a:rPr>
              <a:t>。我们变成了受教育、拥有电脑的富人与没有电脑、贫穷的文盲之间鸿沟日益扩大的帮凶。我们扶植成立了一个后工业化社会，没有给失业的青年合法的谋生凭借。我们协助贫富不均由国家规模扩大到国际规模，因为科技扩散到全球后，</a:t>
            </a:r>
            <a:r>
              <a:rPr lang="zh-CN" altLang="en-US" sz="2200" b="1" kern="0" dirty="0">
                <a:solidFill>
                  <a:srgbClr val="FF0000"/>
                </a:solidFill>
                <a:latin typeface="仿宋" panose="02010609060101010101" pitchFamily="49" charset="-122"/>
                <a:ea typeface="仿宋" panose="02010609060101010101" pitchFamily="49" charset="-122"/>
                <a:sym typeface="Arial" panose="020B0604020202020204" pitchFamily="34" charset="0"/>
              </a:rPr>
              <a:t>弱势国家嗷嗷待哺，强势国家愈来愈富</a:t>
            </a:r>
            <a:r>
              <a:rPr lang="zh-CN" altLang="en-US" sz="2200" b="1" kern="0" dirty="0">
                <a:latin typeface="仿宋" panose="02010609060101010101" pitchFamily="49" charset="-122"/>
                <a:ea typeface="仿宋" panose="02010609060101010101" pitchFamily="49" charset="-122"/>
                <a:sym typeface="Arial" panose="020B0604020202020204" pitchFamily="34" charset="0"/>
              </a:rPr>
              <a:t>。</a:t>
            </a:r>
            <a:endParaRPr lang="en-US" altLang="zh-CN" sz="2200" b="1" kern="0" dirty="0">
              <a:latin typeface="仿宋" panose="02010609060101010101" pitchFamily="49" charset="-122"/>
              <a:ea typeface="仿宋" panose="02010609060101010101" pitchFamily="49" charset="-122"/>
              <a:sym typeface="Arial" panose="020B0604020202020204" pitchFamily="34" charset="0"/>
            </a:endParaRPr>
          </a:p>
          <a:p>
            <a:pPr marL="0" indent="0">
              <a:buFont typeface="Wingdings" panose="05000000000000000000" pitchFamily="2" charset="2"/>
              <a:buNone/>
              <a:defRPr/>
            </a:pPr>
            <a:r>
              <a:rPr lang="en-US" altLang="zh-CN" sz="2200" b="1" kern="0" dirty="0">
                <a:latin typeface="仿宋" panose="02010609060101010101" pitchFamily="49" charset="-122"/>
                <a:ea typeface="仿宋" panose="02010609060101010101" pitchFamily="49" charset="-122"/>
                <a:sym typeface="Arial" panose="020B0604020202020204" pitchFamily="34" charset="0"/>
              </a:rPr>
              <a:t>                ——</a:t>
            </a:r>
            <a:r>
              <a:rPr lang="zh-CN" altLang="en-US" sz="2200" b="1" kern="0" dirty="0">
                <a:latin typeface="仿宋" panose="02010609060101010101" pitchFamily="49" charset="-122"/>
                <a:ea typeface="仿宋" panose="02010609060101010101" pitchFamily="49" charset="-122"/>
                <a:sym typeface="Arial" panose="020B0604020202020204" pitchFamily="34" charset="0"/>
              </a:rPr>
              <a:t>戴森《宇宙波澜》</a:t>
            </a:r>
            <a:endParaRPr lang="en-US" sz="2200" b="1" dirty="0">
              <a:solidFill>
                <a:schemeClr val="tx1">
                  <a:tint val="75000"/>
                </a:schemeClr>
              </a:solidFill>
              <a:latin typeface="仿宋" panose="02010609060101010101" pitchFamily="49" charset="-122"/>
              <a:ea typeface="仿宋" panose="02010609060101010101" pitchFamily="49" charset="-122"/>
            </a:endParaRPr>
          </a:p>
        </p:txBody>
      </p:sp>
      <p:pic>
        <p:nvPicPr>
          <p:cNvPr id="55298" name="图片 2">
            <a:extLst>
              <a:ext uri="{FF2B5EF4-FFF2-40B4-BE49-F238E27FC236}">
                <a16:creationId xmlns:a16="http://schemas.microsoft.com/office/drawing/2014/main" id="{B7F8D713-6EC7-DB09-05DF-165C31F72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113" y="1747838"/>
            <a:ext cx="31242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Box 3">
            <a:extLst>
              <a:ext uri="{FF2B5EF4-FFF2-40B4-BE49-F238E27FC236}">
                <a16:creationId xmlns:a16="http://schemas.microsoft.com/office/drawing/2014/main" id="{E2E6FBAB-3B6A-6FC7-FBEE-1E016F256E07}"/>
              </a:ext>
            </a:extLst>
          </p:cNvPr>
          <p:cNvSpPr txBox="1">
            <a:spLocks noChangeArrowheads="1"/>
          </p:cNvSpPr>
          <p:nvPr/>
        </p:nvSpPr>
        <p:spPr bwMode="auto">
          <a:xfrm>
            <a:off x="5954713" y="5222875"/>
            <a:ext cx="2667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a:t>戴森，物理学家</a:t>
            </a:r>
            <a:endParaRPr lang="en-US" altLang="zh-CN" b="1"/>
          </a:p>
          <a:p>
            <a:pPr algn="ctr"/>
            <a:r>
              <a:rPr lang="zh-CN" altLang="en-US" b="1"/>
              <a:t>出生英国，后定居美国</a:t>
            </a:r>
          </a:p>
        </p:txBody>
      </p:sp>
      <p:sp>
        <p:nvSpPr>
          <p:cNvPr id="55300" name="矩形 2">
            <a:extLst>
              <a:ext uri="{FF2B5EF4-FFF2-40B4-BE49-F238E27FC236}">
                <a16:creationId xmlns:a16="http://schemas.microsoft.com/office/drawing/2014/main" id="{FCE41072-0000-7B77-38E5-1FF00FC5BCE5}"/>
              </a:ext>
            </a:extLst>
          </p:cNvPr>
          <p:cNvSpPr>
            <a:spLocks noChangeArrowheads="1"/>
          </p:cNvSpPr>
          <p:nvPr/>
        </p:nvSpPr>
        <p:spPr bwMode="auto">
          <a:xfrm>
            <a:off x="1905000" y="893763"/>
            <a:ext cx="5951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a:latin typeface="黑体" panose="02010609060101010101" pitchFamily="49" charset="-122"/>
                <a:ea typeface="黑体" panose="02010609060101010101" pitchFamily="49" charset="-122"/>
                <a:sym typeface="微软雅黑" panose="020B0503020204020204" pitchFamily="34" charset="-122"/>
              </a:rPr>
              <a:t>我们希望各方面的价值都是正向</a:t>
            </a:r>
            <a:endParaRPr lang="zh-CN" altLang="en-US" sz="3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descr="C:\Users\Administrator\AppData\Roaming\Tencent\Users\565354\QQ\WinTemp\RichOle\T(}HC}SD9FNHRDCVHV1C341.png">
            <a:extLst>
              <a:ext uri="{FF2B5EF4-FFF2-40B4-BE49-F238E27FC236}">
                <a16:creationId xmlns:a16="http://schemas.microsoft.com/office/drawing/2014/main" id="{8AF99501-8F11-A629-3A0E-908EA97A0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838200"/>
            <a:ext cx="8229600"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descr="C:\Users\Administrator\AppData\Roaming\Tencent\Users\565354\QQ\WinTemp\RichOle\YGVELSJKI[@3GF0_NRC(YNV.png">
            <a:extLst>
              <a:ext uri="{FF2B5EF4-FFF2-40B4-BE49-F238E27FC236}">
                <a16:creationId xmlns:a16="http://schemas.microsoft.com/office/drawing/2014/main" id="{B150E32B-25F6-664E-76D1-0DE2E5F86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87217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文本框 1">
            <a:extLst>
              <a:ext uri="{FF2B5EF4-FFF2-40B4-BE49-F238E27FC236}">
                <a16:creationId xmlns:a16="http://schemas.microsoft.com/office/drawing/2014/main" id="{0986B153-8B20-CE84-8256-56A8FD86266A}"/>
              </a:ext>
            </a:extLst>
          </p:cNvPr>
          <p:cNvSpPr txBox="1">
            <a:spLocks noChangeArrowheads="1"/>
          </p:cNvSpPr>
          <p:nvPr/>
        </p:nvSpPr>
        <p:spPr bwMode="auto">
          <a:xfrm>
            <a:off x="5010150" y="6146800"/>
            <a:ext cx="2925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视频资料：梁思成与北京城</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文本框 4">
            <a:extLst>
              <a:ext uri="{FF2B5EF4-FFF2-40B4-BE49-F238E27FC236}">
                <a16:creationId xmlns:a16="http://schemas.microsoft.com/office/drawing/2014/main" id="{40EB0FEB-95FB-89F6-16D8-9E419B2ECBFF}"/>
              </a:ext>
            </a:extLst>
          </p:cNvPr>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摩西低桥体现了工程的</a:t>
            </a:r>
          </a:p>
        </p:txBody>
      </p:sp>
      <p:sp>
        <p:nvSpPr>
          <p:cNvPr id="59394" name="文本框 5">
            <a:extLst>
              <a:ext uri="{FF2B5EF4-FFF2-40B4-BE49-F238E27FC236}">
                <a16:creationId xmlns:a16="http://schemas.microsoft.com/office/drawing/2014/main" id="{AB157285-CEBE-3849-8DDC-64B0DCB48942}"/>
              </a:ext>
            </a:extLst>
          </p:cNvPr>
          <p:cNvSpPr txBox="1">
            <a:spLocks noChangeArrowheads="1"/>
          </p:cNvSpPr>
          <p:nvPr>
            <p:custDataLst>
              <p:tags r:id="rId3"/>
            </p:custDataLst>
          </p:nvPr>
        </p:nvSpPr>
        <p:spPr bwMode="auto">
          <a:xfrm>
            <a:off x="1828800" y="22526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科学价值</a:t>
            </a:r>
          </a:p>
        </p:txBody>
      </p:sp>
      <p:sp>
        <p:nvSpPr>
          <p:cNvPr id="59395" name="文本框 6">
            <a:extLst>
              <a:ext uri="{FF2B5EF4-FFF2-40B4-BE49-F238E27FC236}">
                <a16:creationId xmlns:a16="http://schemas.microsoft.com/office/drawing/2014/main" id="{AF9A05A6-8151-BDD4-5B5A-6731F8CEB9B1}"/>
              </a:ext>
            </a:extLst>
          </p:cNvPr>
          <p:cNvSpPr txBox="1">
            <a:spLocks noChangeArrowheads="1"/>
          </p:cNvSpPr>
          <p:nvPr>
            <p:custDataLst>
              <p:tags r:id="rId4"/>
            </p:custDataLst>
          </p:nvPr>
        </p:nvSpPr>
        <p:spPr bwMode="auto">
          <a:xfrm>
            <a:off x="1828800" y="29384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政治价值</a:t>
            </a:r>
          </a:p>
        </p:txBody>
      </p:sp>
      <p:sp>
        <p:nvSpPr>
          <p:cNvPr id="59396" name="文本框 7">
            <a:extLst>
              <a:ext uri="{FF2B5EF4-FFF2-40B4-BE49-F238E27FC236}">
                <a16:creationId xmlns:a16="http://schemas.microsoft.com/office/drawing/2014/main" id="{3F30EF72-576B-2E8C-8339-AE28C8E18455}"/>
              </a:ext>
            </a:extLst>
          </p:cNvPr>
          <p:cNvSpPr txBox="1">
            <a:spLocks noChangeArrowheads="1"/>
          </p:cNvSpPr>
          <p:nvPr>
            <p:custDataLst>
              <p:tags r:id="rId5"/>
            </p:custDataLst>
          </p:nvPr>
        </p:nvSpPr>
        <p:spPr bwMode="auto">
          <a:xfrm>
            <a:off x="1828800" y="36242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文化价值</a:t>
            </a:r>
          </a:p>
        </p:txBody>
      </p:sp>
      <p:sp>
        <p:nvSpPr>
          <p:cNvPr id="59397" name="文本框 8">
            <a:extLst>
              <a:ext uri="{FF2B5EF4-FFF2-40B4-BE49-F238E27FC236}">
                <a16:creationId xmlns:a16="http://schemas.microsoft.com/office/drawing/2014/main" id="{D19BF84C-CE21-AE90-C92F-B917CB1EB771}"/>
              </a:ext>
            </a:extLst>
          </p:cNvPr>
          <p:cNvSpPr txBox="1">
            <a:spLocks noChangeArrowheads="1"/>
          </p:cNvSpPr>
          <p:nvPr>
            <p:custDataLst>
              <p:tags r:id="rId6"/>
            </p:custDataLst>
          </p:nvPr>
        </p:nvSpPr>
        <p:spPr bwMode="auto">
          <a:xfrm>
            <a:off x="1828800" y="43100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社会价值</a:t>
            </a:r>
          </a:p>
        </p:txBody>
      </p:sp>
      <p:sp>
        <p:nvSpPr>
          <p:cNvPr id="10" name="椭圆 9">
            <a:extLst>
              <a:ext uri="{FF2B5EF4-FFF2-40B4-BE49-F238E27FC236}">
                <a16:creationId xmlns:a16="http://schemas.microsoft.com/office/drawing/2014/main" id="{5B709D8E-D5ED-510E-6E33-A348D516AD65}"/>
              </a:ext>
            </a:extLst>
          </p:cNvPr>
          <p:cNvSpPr>
            <a:spLocks noChangeAspect="1"/>
          </p:cNvSpPr>
          <p:nvPr>
            <p:custDataLst>
              <p:tags r:id="rId7"/>
            </p:custDataLst>
          </p:nvPr>
        </p:nvSpPr>
        <p:spPr>
          <a:xfrm>
            <a:off x="1114425" y="23161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A</a:t>
            </a:r>
          </a:p>
        </p:txBody>
      </p:sp>
      <p:sp>
        <p:nvSpPr>
          <p:cNvPr id="11" name="椭圆 10">
            <a:extLst>
              <a:ext uri="{FF2B5EF4-FFF2-40B4-BE49-F238E27FC236}">
                <a16:creationId xmlns:a16="http://schemas.microsoft.com/office/drawing/2014/main" id="{F2EC01E1-80AD-C92D-3D98-C1395EC4DECB}"/>
              </a:ext>
            </a:extLst>
          </p:cNvPr>
          <p:cNvSpPr>
            <a:spLocks noChangeAspect="1"/>
          </p:cNvSpPr>
          <p:nvPr>
            <p:custDataLst>
              <p:tags r:id="rId8"/>
            </p:custDataLst>
          </p:nvPr>
        </p:nvSpPr>
        <p:spPr>
          <a:xfrm>
            <a:off x="1114425" y="300196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B</a:t>
            </a:r>
          </a:p>
        </p:txBody>
      </p:sp>
      <p:sp>
        <p:nvSpPr>
          <p:cNvPr id="12" name="椭圆 11">
            <a:extLst>
              <a:ext uri="{FF2B5EF4-FFF2-40B4-BE49-F238E27FC236}">
                <a16:creationId xmlns:a16="http://schemas.microsoft.com/office/drawing/2014/main" id="{1E8CE9F0-B5A1-E1BE-3C14-74EEAA7BA260}"/>
              </a:ext>
            </a:extLst>
          </p:cNvPr>
          <p:cNvSpPr>
            <a:spLocks noChangeAspect="1"/>
          </p:cNvSpPr>
          <p:nvPr>
            <p:custDataLst>
              <p:tags r:id="rId9"/>
            </p:custDataLst>
          </p:nvPr>
        </p:nvSpPr>
        <p:spPr>
          <a:xfrm>
            <a:off x="1114425" y="36877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C</a:t>
            </a:r>
          </a:p>
        </p:txBody>
      </p:sp>
      <p:sp>
        <p:nvSpPr>
          <p:cNvPr id="13" name="椭圆 12">
            <a:extLst>
              <a:ext uri="{FF2B5EF4-FFF2-40B4-BE49-F238E27FC236}">
                <a16:creationId xmlns:a16="http://schemas.microsoft.com/office/drawing/2014/main" id="{0CAA213D-57FA-2542-A9D4-1CF05EC9E502}"/>
              </a:ext>
            </a:extLst>
          </p:cNvPr>
          <p:cNvSpPr>
            <a:spLocks noChangeAspect="1"/>
          </p:cNvSpPr>
          <p:nvPr>
            <p:custDataLst>
              <p:tags r:id="rId10"/>
            </p:custDataLst>
          </p:nvPr>
        </p:nvSpPr>
        <p:spPr>
          <a:xfrm>
            <a:off x="1114425" y="43735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D</a:t>
            </a:r>
          </a:p>
        </p:txBody>
      </p:sp>
      <p:sp>
        <p:nvSpPr>
          <p:cNvPr id="14" name="圆角矩形 13">
            <a:extLst>
              <a:ext uri="{FF2B5EF4-FFF2-40B4-BE49-F238E27FC236}">
                <a16:creationId xmlns:a16="http://schemas.microsoft.com/office/drawing/2014/main" id="{E1FD3468-F800-C3E1-3D55-EF8F9D0E7986}"/>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提交</a:t>
            </a:r>
          </a:p>
        </p:txBody>
      </p:sp>
      <p:sp>
        <p:nvSpPr>
          <p:cNvPr id="59403" name="文本框 20">
            <a:extLst>
              <a:ext uri="{FF2B5EF4-FFF2-40B4-BE49-F238E27FC236}">
                <a16:creationId xmlns:a16="http://schemas.microsoft.com/office/drawing/2014/main" id="{81C083D9-1508-1B56-DB6E-E66484AC18C0}"/>
              </a:ext>
            </a:extLst>
          </p:cNvPr>
          <p:cNvSpPr txBox="1">
            <a:spLocks noChangeArrowheads="1"/>
          </p:cNvSpPr>
          <p:nvPr>
            <p:custDataLst>
              <p:tags r:id="rId12"/>
            </p:custDataLst>
          </p:nvPr>
        </p:nvSpPr>
        <p:spPr bwMode="auto">
          <a:xfrm>
            <a:off x="1828800" y="49958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生态价值</a:t>
            </a:r>
          </a:p>
        </p:txBody>
      </p:sp>
      <p:sp>
        <p:nvSpPr>
          <p:cNvPr id="22" name="椭圆 21">
            <a:extLst>
              <a:ext uri="{FF2B5EF4-FFF2-40B4-BE49-F238E27FC236}">
                <a16:creationId xmlns:a16="http://schemas.microsoft.com/office/drawing/2014/main" id="{31EE8824-99D5-0012-6305-03B267143201}"/>
              </a:ext>
            </a:extLst>
          </p:cNvPr>
          <p:cNvSpPr>
            <a:spLocks noChangeAspect="1"/>
          </p:cNvSpPr>
          <p:nvPr>
            <p:custDataLst>
              <p:tags r:id="rId13"/>
            </p:custDataLst>
          </p:nvPr>
        </p:nvSpPr>
        <p:spPr>
          <a:xfrm>
            <a:off x="1114425" y="50593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E</a:t>
            </a:r>
          </a:p>
        </p:txBody>
      </p:sp>
      <p:grpSp>
        <p:nvGrpSpPr>
          <p:cNvPr id="59405" name="组合 18">
            <a:extLst>
              <a:ext uri="{FF2B5EF4-FFF2-40B4-BE49-F238E27FC236}">
                <a16:creationId xmlns:a16="http://schemas.microsoft.com/office/drawing/2014/main" id="{AD87DAE3-C231-B41A-FE79-E2053FD1C59F}"/>
              </a:ext>
            </a:extLst>
          </p:cNvPr>
          <p:cNvGrpSpPr>
            <a:grpSpLocks/>
          </p:cNvGrpSpPr>
          <p:nvPr/>
        </p:nvGrpSpPr>
        <p:grpSpPr bwMode="auto">
          <a:xfrm>
            <a:off x="0" y="0"/>
            <a:ext cx="9144000" cy="635000"/>
            <a:chOff x="0" y="0"/>
            <a:chExt cx="14400" cy="1000"/>
          </a:xfrm>
        </p:grpSpPr>
        <p:sp>
          <p:nvSpPr>
            <p:cNvPr id="15" name="TitleBackground">
              <a:extLst>
                <a:ext uri="{FF2B5EF4-FFF2-40B4-BE49-F238E27FC236}">
                  <a16:creationId xmlns:a16="http://schemas.microsoft.com/office/drawing/2014/main" id="{6E275C75-AB38-AE66-E789-D2B17B7A1D4C}"/>
                </a:ext>
              </a:extLst>
            </p:cNvPr>
            <p:cNvSpPr/>
            <p:nvPr>
              <p:custDataLst>
                <p:tags r:id="rId15"/>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6" name="ColorBlock">
              <a:extLst>
                <a:ext uri="{FF2B5EF4-FFF2-40B4-BE49-F238E27FC236}">
                  <a16:creationId xmlns:a16="http://schemas.microsoft.com/office/drawing/2014/main" id="{543BEED9-5029-9C5C-0A7A-8C2F0B005CBE}"/>
                </a:ext>
              </a:extLst>
            </p:cNvPr>
            <p:cNvSpPr/>
            <p:nvPr>
              <p:custDataLst>
                <p:tags r:id="rId16"/>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59408" name="TypeText">
              <a:extLst>
                <a:ext uri="{FF2B5EF4-FFF2-40B4-BE49-F238E27FC236}">
                  <a16:creationId xmlns:a16="http://schemas.microsoft.com/office/drawing/2014/main" id="{B22B9F17-B827-CD12-785D-DA3477D7FA1F}"/>
                </a:ext>
              </a:extLst>
            </p:cNvPr>
            <p:cNvSpPr txBox="1">
              <a:spLocks noChangeArrowheads="1"/>
            </p:cNvSpPr>
            <p:nvPr>
              <p:custDataLst>
                <p:tags r:id="rId17"/>
              </p:custDataLst>
            </p:nvPr>
          </p:nvSpPr>
          <p:spPr bwMode="auto">
            <a:xfrm>
              <a:off x="400" y="0"/>
              <a:ext cx="3000"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600">
                  <a:solidFill>
                    <a:srgbClr val="000000"/>
                  </a:solidFill>
                  <a:latin typeface="微软雅黑" panose="020B0503020204020204" pitchFamily="34" charset="-122"/>
                  <a:ea typeface="微软雅黑" panose="020B0503020204020204" pitchFamily="34" charset="-122"/>
                </a:rPr>
                <a:t>单选题</a:t>
              </a:r>
            </a:p>
          </p:txBody>
        </p:sp>
        <p:sp>
          <p:nvSpPr>
            <p:cNvPr id="59409" name="TipText">
              <a:extLst>
                <a:ext uri="{FF2B5EF4-FFF2-40B4-BE49-F238E27FC236}">
                  <a16:creationId xmlns:a16="http://schemas.microsoft.com/office/drawing/2014/main" id="{867CB9DC-4926-704C-8080-AAEE041909BE}"/>
                </a:ext>
              </a:extLst>
            </p:cNvPr>
            <p:cNvSpPr txBox="1">
              <a:spLocks noChangeArrowheads="1"/>
            </p:cNvSpPr>
            <p:nvPr>
              <p:custDataLst>
                <p:tags r:id="rId18"/>
              </p:custDataLst>
            </p:nvPr>
          </p:nvSpPr>
          <p:spPr bwMode="auto">
            <a:xfrm>
              <a:off x="2248" y="172"/>
              <a:ext cx="3600"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000">
                  <a:solidFill>
                    <a:srgbClr val="808080"/>
                  </a:solidFill>
                  <a:latin typeface="微软雅黑" panose="020B0503020204020204" pitchFamily="34" charset="-122"/>
                  <a:ea typeface="微软雅黑" panose="020B0503020204020204" pitchFamily="34" charset="-122"/>
                </a:rPr>
                <a:t>5分</a:t>
              </a:r>
            </a:p>
          </p:txBody>
        </p:sp>
      </p:grpSp>
      <p:pic>
        <p:nvPicPr>
          <p:cNvPr id="59410" name="图片 3" descr="tmp3785">
            <a:extLst>
              <a:ext uri="{FF2B5EF4-FFF2-40B4-BE49-F238E27FC236}">
                <a16:creationId xmlns:a16="http://schemas.microsoft.com/office/drawing/2014/main" id="{98D1ABED-D556-6A1A-9B15-D585E73ED353}"/>
              </a:ext>
            </a:extLst>
          </p:cNvPr>
          <p:cNvPicPr>
            <a:picLocks noChangeAspect="1" noChangeArrowheads="1"/>
          </p:cNvPicPr>
          <p:nvPr>
            <p:custDataLst>
              <p:tags r:id="rId14"/>
            </p:custDataLst>
          </p:nvPr>
        </p:nvPicPr>
        <p:blipFill>
          <a:blip r:embed="rId20">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6246FC-5985-D7AF-5726-816C2D4467B2}"/>
              </a:ext>
            </a:extLst>
          </p:cNvPr>
          <p:cNvSpPr txBox="1"/>
          <p:nvPr/>
        </p:nvSpPr>
        <p:spPr>
          <a:xfrm>
            <a:off x="1727200" y="1498600"/>
            <a:ext cx="4622800" cy="3178175"/>
          </a:xfrm>
          <a:prstGeom prst="rect">
            <a:avLst/>
          </a:prstGeom>
          <a:noFill/>
        </p:spPr>
        <p:txBody>
          <a:bodyPr lIns="60954" tIns="30477" rIns="60954" bIns="30477">
            <a:spAutoFit/>
          </a:bodyPr>
          <a:lstStyle/>
          <a:p>
            <a:pPr>
              <a:lnSpc>
                <a:spcPct val="150000"/>
              </a:lnSpc>
              <a:defRPr/>
            </a:pPr>
            <a:r>
              <a:rPr lang="zh-CN" altLang="en-US" sz="2700" b="1" dirty="0">
                <a:latin typeface="黑体" panose="02010609060101010101" pitchFamily="49" charset="-122"/>
                <a:ea typeface="黑体" panose="02010609060101010101" pitchFamily="49" charset="-122"/>
              </a:rPr>
              <a:t>工程活动中的</a:t>
            </a:r>
            <a:r>
              <a:rPr lang="zh-CN" altLang="en-US" sz="2700" b="1" dirty="0">
                <a:solidFill>
                  <a:srgbClr val="FF0000"/>
                </a:solidFill>
                <a:latin typeface="黑体" panose="02010609060101010101" pitchFamily="49" charset="-122"/>
                <a:ea typeface="黑体" panose="02010609060101010101" pitchFamily="49" charset="-122"/>
              </a:rPr>
              <a:t>四个共性问题</a:t>
            </a:r>
            <a:endParaRPr lang="en-US" altLang="zh-CN" sz="2700" b="1" dirty="0">
              <a:solidFill>
                <a:srgbClr val="FF0000"/>
              </a:solidFill>
              <a:latin typeface="黑体" panose="02010609060101010101" pitchFamily="49" charset="-122"/>
              <a:ea typeface="黑体" panose="02010609060101010101" pitchFamily="49" charset="-122"/>
            </a:endParaRPr>
          </a:p>
          <a:p>
            <a:pPr marL="419100">
              <a:lnSpc>
                <a:spcPct val="150000"/>
              </a:lnSpc>
              <a:buFontTx/>
              <a:buAutoNum type="arabicPeriod"/>
              <a:defRPr/>
            </a:pPr>
            <a:r>
              <a:rPr lang="zh-CN" altLang="en-US" sz="2700" b="1" dirty="0">
                <a:latin typeface="黑体" panose="02010609060101010101" pitchFamily="49" charset="-122"/>
                <a:ea typeface="黑体" panose="02010609060101010101" pitchFamily="49" charset="-122"/>
              </a:rPr>
              <a:t>工程风险与伦理责任</a:t>
            </a:r>
            <a:endParaRPr lang="en-US" altLang="zh-CN" sz="2700" b="1" dirty="0">
              <a:latin typeface="黑体" panose="02010609060101010101" pitchFamily="49" charset="-122"/>
              <a:ea typeface="黑体" panose="02010609060101010101" pitchFamily="49" charset="-122"/>
            </a:endParaRPr>
          </a:p>
          <a:p>
            <a:pPr marL="419100">
              <a:lnSpc>
                <a:spcPct val="150000"/>
              </a:lnSpc>
              <a:buFontTx/>
              <a:buAutoNum type="arabicPeriod"/>
              <a:defRPr/>
            </a:pPr>
            <a:r>
              <a:rPr lang="zh-CN" altLang="en-US" sz="2700" b="1" dirty="0">
                <a:solidFill>
                  <a:srgbClr val="FF0000"/>
                </a:solidFill>
                <a:latin typeface="黑体" panose="02010609060101010101" pitchFamily="49" charset="-122"/>
                <a:ea typeface="黑体" panose="02010609060101010101" pitchFamily="49" charset="-122"/>
              </a:rPr>
              <a:t>利益分配与公正原则</a:t>
            </a:r>
            <a:endParaRPr lang="en-US" altLang="zh-CN" sz="2700" b="1" dirty="0">
              <a:solidFill>
                <a:srgbClr val="FF0000"/>
              </a:solidFill>
              <a:latin typeface="黑体" panose="02010609060101010101" pitchFamily="49" charset="-122"/>
              <a:ea typeface="黑体" panose="02010609060101010101" pitchFamily="49" charset="-122"/>
            </a:endParaRPr>
          </a:p>
          <a:p>
            <a:pPr marL="419100">
              <a:lnSpc>
                <a:spcPct val="150000"/>
              </a:lnSpc>
              <a:buFontTx/>
              <a:buAutoNum type="arabicPeriod"/>
              <a:defRPr/>
            </a:pPr>
            <a:r>
              <a:rPr lang="zh-CN" altLang="en-US" sz="2700" b="1" dirty="0">
                <a:latin typeface="黑体" panose="02010609060101010101" pitchFamily="49" charset="-122"/>
                <a:ea typeface="黑体" panose="02010609060101010101" pitchFamily="49" charset="-122"/>
              </a:rPr>
              <a:t>环境影响与伦理</a:t>
            </a:r>
            <a:endParaRPr lang="en-US" altLang="zh-CN" sz="2700" b="1" dirty="0">
              <a:latin typeface="黑体" panose="02010609060101010101" pitchFamily="49" charset="-122"/>
              <a:ea typeface="黑体" panose="02010609060101010101" pitchFamily="49" charset="-122"/>
            </a:endParaRPr>
          </a:p>
          <a:p>
            <a:pPr marL="419100">
              <a:lnSpc>
                <a:spcPct val="150000"/>
              </a:lnSpc>
              <a:buFontTx/>
              <a:buAutoNum type="arabicPeriod"/>
              <a:defRPr/>
            </a:pPr>
            <a:r>
              <a:rPr lang="zh-CN" altLang="en-US" sz="2700" b="1" dirty="0">
                <a:latin typeface="黑体" panose="02010609060101010101" pitchFamily="49" charset="-122"/>
                <a:ea typeface="黑体" panose="02010609060101010101" pitchFamily="49" charset="-122"/>
              </a:rPr>
              <a:t>职业行为与职业伦理</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Box 1">
            <a:extLst>
              <a:ext uri="{FF2B5EF4-FFF2-40B4-BE49-F238E27FC236}">
                <a16:creationId xmlns:a16="http://schemas.microsoft.com/office/drawing/2014/main" id="{E2A9422F-A4F9-8482-6CC6-70647684EA29}"/>
              </a:ext>
            </a:extLst>
          </p:cNvPr>
          <p:cNvSpPr txBox="1">
            <a:spLocks noChangeArrowheads="1"/>
          </p:cNvSpPr>
          <p:nvPr/>
        </p:nvSpPr>
        <p:spPr bwMode="auto">
          <a:xfrm>
            <a:off x="1144588" y="1066800"/>
            <a:ext cx="2036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noProof="1">
                <a:latin typeface="宋体" panose="02010600030101010101" pitchFamily="2" charset="-122"/>
                <a:sym typeface="+mn-ea"/>
              </a:rPr>
              <a:t>本章内容</a:t>
            </a:r>
          </a:p>
        </p:txBody>
      </p:sp>
      <p:pic>
        <p:nvPicPr>
          <p:cNvPr id="60418" name="Picture 1" descr="C:\Users\Administrator\AppData\Roaming\Tencent\Users\565354\QQ\WinTemp\RichOle\8BO{{{J_HT~C0D]9~}F`)S4.png">
            <a:extLst>
              <a:ext uri="{FF2B5EF4-FFF2-40B4-BE49-F238E27FC236}">
                <a16:creationId xmlns:a16="http://schemas.microsoft.com/office/drawing/2014/main" id="{B778D576-7C8A-EF43-C43A-6EBF5B0E2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214" t="29926" r="7050" b="8560"/>
          <a:stretch>
            <a:fillRect/>
          </a:stretch>
        </p:blipFill>
        <p:spPr bwMode="auto">
          <a:xfrm>
            <a:off x="1295400" y="2197100"/>
            <a:ext cx="6351588"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extBox 41">
            <a:extLst>
              <a:ext uri="{FF2B5EF4-FFF2-40B4-BE49-F238E27FC236}">
                <a16:creationId xmlns:a16="http://schemas.microsoft.com/office/drawing/2014/main" id="{A7A95C1A-65F0-996C-6102-27F38770C18E}"/>
              </a:ext>
            </a:extLst>
          </p:cNvPr>
          <p:cNvSpPr>
            <a:spLocks noChangeArrowheads="1"/>
          </p:cNvSpPr>
          <p:nvPr/>
        </p:nvSpPr>
        <p:spPr bwMode="auto">
          <a:xfrm>
            <a:off x="990600" y="1847850"/>
            <a:ext cx="6956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altLang="zh-CN" sz="2800" b="1">
                <a:solidFill>
                  <a:srgbClr val="FF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800" b="1">
                <a:solidFill>
                  <a:srgbClr val="FF0000"/>
                </a:solidFill>
                <a:latin typeface="黑体" panose="02010609060101010101" pitchFamily="49" charset="-122"/>
                <a:ea typeface="黑体" panose="02010609060101010101" pitchFamily="49" charset="-122"/>
                <a:sym typeface="微软雅黑" panose="020B0503020204020204" pitchFamily="34" charset="-122"/>
              </a:rPr>
              <a:t>工程所带来的利益和好处如何分配？    </a:t>
            </a:r>
          </a:p>
        </p:txBody>
      </p:sp>
      <p:sp>
        <p:nvSpPr>
          <p:cNvPr id="34" name="椭圆 33">
            <a:extLst>
              <a:ext uri="{FF2B5EF4-FFF2-40B4-BE49-F238E27FC236}">
                <a16:creationId xmlns:a16="http://schemas.microsoft.com/office/drawing/2014/main" id="{047BC20E-276C-8BD6-780F-A98472072F30}"/>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
        <p:nvSpPr>
          <p:cNvPr id="5" name="TextBox 4">
            <a:extLst>
              <a:ext uri="{FF2B5EF4-FFF2-40B4-BE49-F238E27FC236}">
                <a16:creationId xmlns:a16="http://schemas.microsoft.com/office/drawing/2014/main" id="{A36CBC83-C0A9-645C-8380-5C3E57D67DDF}"/>
              </a:ext>
            </a:extLst>
          </p:cNvPr>
          <p:cNvSpPr txBox="1"/>
          <p:nvPr/>
        </p:nvSpPr>
        <p:spPr>
          <a:xfrm>
            <a:off x="230188" y="1001713"/>
            <a:ext cx="6096000" cy="523875"/>
          </a:xfrm>
          <a:prstGeom prst="rect">
            <a:avLst/>
          </a:prstGeom>
          <a:noFill/>
        </p:spPr>
        <p:txBody>
          <a:bodyPr>
            <a:spAutoFit/>
          </a:bodyPr>
          <a:lstStyle/>
          <a:p>
            <a:pPr fontAlgn="auto">
              <a:spcBef>
                <a:spcPts val="0"/>
              </a:spcBef>
              <a:spcAft>
                <a:spcPts val="0"/>
              </a:spcAft>
              <a:defRPr/>
            </a:pPr>
            <a:r>
              <a:rPr lang="en-US" altLang="zh-CN" sz="2800" b="1" noProof="1">
                <a:sym typeface="+mn-ea"/>
              </a:rPr>
              <a:t>3.2 </a:t>
            </a:r>
            <a:r>
              <a:rPr lang="zh-CN" altLang="en-US" sz="2800" b="1" noProof="1">
                <a:sym typeface="+mn-ea"/>
              </a:rPr>
              <a:t>工程所服务的对象与可及性</a:t>
            </a:r>
            <a:endParaRPr lang="zh-CN" altLang="en-US" sz="2800" b="1" spc="300" noProof="1">
              <a:latin typeface="宋体" panose="02010600030101010101" pitchFamily="2" charset="-122"/>
              <a:sym typeface="+mn-ea"/>
            </a:endParaRPr>
          </a:p>
        </p:txBody>
      </p:sp>
      <p:sp>
        <p:nvSpPr>
          <p:cNvPr id="62468" name="矩形 1">
            <a:extLst>
              <a:ext uri="{FF2B5EF4-FFF2-40B4-BE49-F238E27FC236}">
                <a16:creationId xmlns:a16="http://schemas.microsoft.com/office/drawing/2014/main" id="{23F2F696-F420-6F0D-1AB1-E3C71264466B}"/>
              </a:ext>
            </a:extLst>
          </p:cNvPr>
          <p:cNvSpPr>
            <a:spLocks noChangeArrowheads="1"/>
          </p:cNvSpPr>
          <p:nvPr/>
        </p:nvSpPr>
        <p:spPr bwMode="auto">
          <a:xfrm>
            <a:off x="581025" y="2774950"/>
            <a:ext cx="79819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工程的利益分配可从宏观和微观两个层面进行：</a:t>
            </a:r>
          </a:p>
          <a:p>
            <a:pPr algn="just">
              <a:lnSpc>
                <a:spcPct val="150000"/>
              </a:lnSpc>
            </a:pP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800" b="1">
                <a:solidFill>
                  <a:srgbClr val="FF0000"/>
                </a:solidFill>
                <a:latin typeface="黑体" panose="02010609060101010101" pitchFamily="49" charset="-122"/>
                <a:ea typeface="黑体" panose="02010609060101010101" pitchFamily="49" charset="-122"/>
                <a:sym typeface="微软雅黑" panose="020B0503020204020204" pitchFamily="34" charset="-122"/>
              </a:rPr>
              <a:t>宏观层面</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是工程活动在行业、地区、企业、项目之间的分布情况</a:t>
            </a:r>
            <a:r>
              <a:rPr lang="en-US" altLang="zh-CN"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a:t>
            </a:r>
          </a:p>
          <a:p>
            <a:pPr algn="just">
              <a:lnSpc>
                <a:spcPct val="150000"/>
              </a:lnSpc>
            </a:pP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800" b="1">
                <a:solidFill>
                  <a:srgbClr val="FF0000"/>
                </a:solidFill>
                <a:latin typeface="黑体" panose="02010609060101010101" pitchFamily="49" charset="-122"/>
                <a:ea typeface="黑体" panose="02010609060101010101" pitchFamily="49" charset="-122"/>
                <a:sym typeface="微软雅黑" panose="020B0503020204020204" pitchFamily="34" charset="-122"/>
              </a:rPr>
              <a:t>微观层面</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则是指在企业内工程项目的活动情况。</a:t>
            </a:r>
            <a:endParaRPr lang="zh-CN" altLang="en-US" sz="2800" b="1"/>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41">
            <a:extLst>
              <a:ext uri="{FF2B5EF4-FFF2-40B4-BE49-F238E27FC236}">
                <a16:creationId xmlns:a16="http://schemas.microsoft.com/office/drawing/2014/main" id="{777FC601-653F-47B8-6C7D-0860F7F0492A}"/>
              </a:ext>
            </a:extLst>
          </p:cNvPr>
          <p:cNvSpPr>
            <a:spLocks noChangeArrowheads="1"/>
          </p:cNvSpPr>
          <p:nvPr/>
        </p:nvSpPr>
        <p:spPr bwMode="auto">
          <a:xfrm>
            <a:off x="533400" y="1981200"/>
            <a:ext cx="8013700"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50000"/>
              </a:lnSpc>
            </a:pPr>
            <a:r>
              <a:rPr lang="en-US" altLang="zh-CN" sz="2400" b="1">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400" b="1">
                <a:solidFill>
                  <a:srgbClr val="262626"/>
                </a:solidFill>
                <a:latin typeface="黑体" panose="02010609060101010101" pitchFamily="49" charset="-122"/>
                <a:ea typeface="黑体" panose="02010609060101010101" pitchFamily="49" charset="-122"/>
                <a:sym typeface="微软雅黑" panose="020B0503020204020204" pitchFamily="34" charset="-122"/>
              </a:rPr>
              <a:t>市场经济中，企业的产品开发和组织生产是瞄准目标市场、瞄准目标人群（即目标顾客群）的。</a:t>
            </a:r>
          </a:p>
          <a:p>
            <a:pPr algn="just">
              <a:lnSpc>
                <a:spcPct val="150000"/>
              </a:lnSpc>
            </a:pPr>
            <a:endParaRPr lang="zh-CN" altLang="en-US" sz="2400" b="1">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a:p>
            <a:pPr algn="just">
              <a:lnSpc>
                <a:spcPct val="150000"/>
              </a:lnSpc>
            </a:pPr>
            <a:r>
              <a:rPr lang="zh-CN" altLang="en-US" sz="2400" b="1">
                <a:solidFill>
                  <a:srgbClr val="262626"/>
                </a:solidFill>
                <a:latin typeface="黑体" panose="02010609060101010101" pitchFamily="49" charset="-122"/>
                <a:ea typeface="黑体" panose="02010609060101010101" pitchFamily="49" charset="-122"/>
                <a:sym typeface="微软雅黑" panose="020B0503020204020204" pitchFamily="34" charset="-122"/>
              </a:rPr>
              <a:t>    如何寻找目标人群：一般地，企业会依可支配收入水平、性别、年龄、地域分布、种族等特征对人群做出区分，从中识别出目标人群，即有可能购买本企业产品的人群（总体目标顾客群体）。</a:t>
            </a:r>
          </a:p>
        </p:txBody>
      </p:sp>
      <p:sp>
        <p:nvSpPr>
          <p:cNvPr id="34" name="椭圆 33">
            <a:extLst>
              <a:ext uri="{FF2B5EF4-FFF2-40B4-BE49-F238E27FC236}">
                <a16:creationId xmlns:a16="http://schemas.microsoft.com/office/drawing/2014/main" id="{614DCD1A-26F3-23AF-83E5-F1B4151DF276}"/>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
        <p:nvSpPr>
          <p:cNvPr id="35" name="TextBox 34">
            <a:extLst>
              <a:ext uri="{FF2B5EF4-FFF2-40B4-BE49-F238E27FC236}">
                <a16:creationId xmlns:a16="http://schemas.microsoft.com/office/drawing/2014/main" id="{7C6EE35C-4A69-3855-E4B7-67D72D496259}"/>
              </a:ext>
            </a:extLst>
          </p:cNvPr>
          <p:cNvSpPr txBox="1"/>
          <p:nvPr/>
        </p:nvSpPr>
        <p:spPr>
          <a:xfrm>
            <a:off x="400050" y="1139825"/>
            <a:ext cx="6096000" cy="523875"/>
          </a:xfrm>
          <a:prstGeom prst="rect">
            <a:avLst/>
          </a:prstGeom>
          <a:noFill/>
        </p:spPr>
        <p:txBody>
          <a:bodyPr>
            <a:spAutoFit/>
          </a:bodyPr>
          <a:lstStyle/>
          <a:p>
            <a:pPr fontAlgn="auto">
              <a:spcBef>
                <a:spcPts val="0"/>
              </a:spcBef>
              <a:spcAft>
                <a:spcPts val="0"/>
              </a:spcAft>
              <a:defRPr/>
            </a:pPr>
            <a:r>
              <a:rPr lang="en-US" altLang="zh-CN" sz="2800" b="1" noProof="1">
                <a:sym typeface="+mn-ea"/>
              </a:rPr>
              <a:t>3.2.1 </a:t>
            </a:r>
            <a:r>
              <a:rPr lang="zh-CN" altLang="en-US" sz="2800" b="1" noProof="1">
                <a:sym typeface="+mn-ea"/>
              </a:rPr>
              <a:t>目标人群：预期的受益者</a:t>
            </a:r>
            <a:endParaRPr lang="zh-CN" altLang="en-US" sz="2800" b="1" spc="300" noProof="1">
              <a:latin typeface="宋体" panose="02010600030101010101" pitchFamily="2" charset="-122"/>
              <a:sym typeface="+mn-ea"/>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a:extLst>
              <a:ext uri="{FF2B5EF4-FFF2-40B4-BE49-F238E27FC236}">
                <a16:creationId xmlns:a16="http://schemas.microsoft.com/office/drawing/2014/main" id="{3EA11E78-479F-BFF6-1834-D173F20A3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51"/>
          <a:stretch>
            <a:fillRect/>
          </a:stretch>
        </p:blipFill>
        <p:spPr bwMode="auto">
          <a:xfrm>
            <a:off x="123825" y="990600"/>
            <a:ext cx="871855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Box 41">
            <a:extLst>
              <a:ext uri="{FF2B5EF4-FFF2-40B4-BE49-F238E27FC236}">
                <a16:creationId xmlns:a16="http://schemas.microsoft.com/office/drawing/2014/main" id="{5CE5F320-B693-2C97-578D-746DA87B18B9}"/>
              </a:ext>
            </a:extLst>
          </p:cNvPr>
          <p:cNvSpPr>
            <a:spLocks noChangeArrowheads="1"/>
          </p:cNvSpPr>
          <p:nvPr/>
        </p:nvSpPr>
        <p:spPr bwMode="auto">
          <a:xfrm>
            <a:off x="393700" y="1143000"/>
            <a:ext cx="8267700"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50000"/>
              </a:lnSpc>
            </a:pP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    这种依收入、购买能力等经济特征以及性别、种族、年龄、地域等特征的不同而对人群区分对待，</a:t>
            </a:r>
            <a:r>
              <a:rPr lang="zh-CN" altLang="en-US" sz="2800" b="1">
                <a:solidFill>
                  <a:srgbClr val="FF0000"/>
                </a:solidFill>
                <a:latin typeface="黑体" panose="02010609060101010101" pitchFamily="49" charset="-122"/>
                <a:ea typeface="黑体" panose="02010609060101010101" pitchFamily="49" charset="-122"/>
                <a:sym typeface="微软雅黑" panose="020B0503020204020204" pitchFamily="34" charset="-122"/>
              </a:rPr>
              <a:t>是否涉嫌歧视</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呢？</a:t>
            </a:r>
          </a:p>
          <a:p>
            <a:pPr algn="just">
              <a:lnSpc>
                <a:spcPct val="150000"/>
              </a:lnSpc>
            </a:pPr>
            <a:endPar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a:p>
            <a:pPr algn="just">
              <a:lnSpc>
                <a:spcPct val="150000"/>
              </a:lnSpc>
            </a:pP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    如何确定什么人可以首先享受到工程结果，或者如何确定人们享受的顺序，实际上是</a:t>
            </a:r>
            <a:r>
              <a:rPr lang="zh-CN" altLang="en-US" sz="2800" b="1">
                <a:solidFill>
                  <a:srgbClr val="FF0000"/>
                </a:solidFill>
                <a:latin typeface="黑体" panose="02010609060101010101" pitchFamily="49" charset="-122"/>
                <a:ea typeface="黑体" panose="02010609060101010101" pitchFamily="49" charset="-122"/>
                <a:sym typeface="微软雅黑" panose="020B0503020204020204" pitchFamily="34" charset="-122"/>
              </a:rPr>
              <a:t>工程资源的分配问题</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extBox 41">
            <a:extLst>
              <a:ext uri="{FF2B5EF4-FFF2-40B4-BE49-F238E27FC236}">
                <a16:creationId xmlns:a16="http://schemas.microsoft.com/office/drawing/2014/main" id="{E1234F34-22DC-874F-BD7F-E720556C5055}"/>
              </a:ext>
            </a:extLst>
          </p:cNvPr>
          <p:cNvSpPr>
            <a:spLocks noChangeArrowheads="1"/>
          </p:cNvSpPr>
          <p:nvPr/>
        </p:nvSpPr>
        <p:spPr bwMode="auto">
          <a:xfrm>
            <a:off x="393700" y="1066800"/>
            <a:ext cx="82677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50000"/>
              </a:lnSpc>
            </a:pP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    有学者在研究数字鸿沟时指出，</a:t>
            </a:r>
            <a:r>
              <a:rPr lang="en-US" altLang="zh-CN" sz="2800" b="1">
                <a:solidFill>
                  <a:srgbClr val="FF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a:solidFill>
                  <a:srgbClr val="FF0000"/>
                </a:solidFill>
                <a:latin typeface="黑体" panose="02010609060101010101" pitchFamily="49" charset="-122"/>
                <a:ea typeface="黑体" panose="02010609060101010101" pitchFamily="49" charset="-122"/>
                <a:sym typeface="微软雅黑" panose="020B0503020204020204" pitchFamily="34" charset="-122"/>
              </a:rPr>
              <a:t>鸿沟</a:t>
            </a:r>
            <a:r>
              <a:rPr lang="en-US" altLang="zh-CN" sz="2800" b="1">
                <a:solidFill>
                  <a:srgbClr val="FF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是指某些群体在信息可及方面遭到不合伦理和得不到辩护的排斥，在信息资源和知识资源分布上严重不均。</a:t>
            </a:r>
          </a:p>
          <a:p>
            <a:pPr algn="just">
              <a:lnSpc>
                <a:spcPct val="150000"/>
              </a:lnSpc>
            </a:pP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    鉴于这种思想，我们可以把不能获得工程结果的现象称作</a:t>
            </a:r>
            <a:r>
              <a:rPr lang="en-US" altLang="zh-CN"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排除</a:t>
            </a:r>
            <a:r>
              <a:rPr lang="en-US" altLang="zh-CN"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，以有别于</a:t>
            </a:r>
            <a:r>
              <a:rPr lang="en-US" altLang="zh-CN"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区别对待</a:t>
            </a:r>
            <a:r>
              <a:rPr lang="en-US" altLang="zh-CN"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意义更强的</a:t>
            </a:r>
            <a:r>
              <a:rPr lang="en-US" altLang="zh-CN"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歧视</a:t>
            </a:r>
            <a:r>
              <a:rPr lang="en-US" altLang="zh-CN"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。但这种现象无疑</a:t>
            </a:r>
            <a:r>
              <a:rPr lang="zh-CN" altLang="en-US" sz="2800" b="1">
                <a:solidFill>
                  <a:srgbClr val="FF0000"/>
                </a:solidFill>
                <a:latin typeface="黑体" panose="02010609060101010101" pitchFamily="49" charset="-122"/>
                <a:ea typeface="黑体" panose="02010609060101010101" pitchFamily="49" charset="-122"/>
                <a:sym typeface="微软雅黑" panose="020B0503020204020204" pitchFamily="34" charset="-122"/>
              </a:rPr>
              <a:t>不符合当前我们所倡导的共享发展理念</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898F57-9741-F90C-8814-837DFD50F7CE}"/>
              </a:ext>
            </a:extLst>
          </p:cNvPr>
          <p:cNvSpPr txBox="1"/>
          <p:nvPr/>
        </p:nvSpPr>
        <p:spPr>
          <a:xfrm>
            <a:off x="230188" y="958850"/>
            <a:ext cx="6623050" cy="522288"/>
          </a:xfrm>
          <a:prstGeom prst="rect">
            <a:avLst/>
          </a:prstGeom>
          <a:noFill/>
        </p:spPr>
        <p:txBody>
          <a:bodyPr wrap="none">
            <a:spAutoFit/>
          </a:bodyPr>
          <a:lstStyle/>
          <a:p>
            <a:pPr fontAlgn="auto">
              <a:spcBef>
                <a:spcPts val="0"/>
              </a:spcBef>
              <a:spcAft>
                <a:spcPts val="0"/>
              </a:spcAft>
              <a:defRPr/>
            </a:pPr>
            <a:r>
              <a:rPr lang="en-US" altLang="zh-CN" sz="2800" b="1" noProof="1">
                <a:solidFill>
                  <a:prstClr val="black"/>
                </a:solidFill>
                <a:latin typeface="等线" panose="02010600030101010101" pitchFamily="2" charset="-122"/>
                <a:ea typeface="等线" panose="02010600030101010101" pitchFamily="2" charset="-122"/>
                <a:sym typeface="+mn-ea"/>
              </a:rPr>
              <a:t>3.2.2 </a:t>
            </a:r>
            <a:r>
              <a:rPr lang="zh-CN" altLang="en-US" sz="2800" b="1" noProof="1">
                <a:solidFill>
                  <a:prstClr val="black"/>
                </a:solidFill>
                <a:latin typeface="等线" panose="02010600030101010101" pitchFamily="2" charset="-122"/>
                <a:ea typeface="等线" panose="02010600030101010101" pitchFamily="2" charset="-122"/>
                <a:sym typeface="+mn-ea"/>
              </a:rPr>
              <a:t>可及性与普惠性：以产品价格为例</a:t>
            </a:r>
            <a:endParaRPr lang="zh-CN" altLang="en-US" sz="2800" b="1" spc="300" noProof="1">
              <a:solidFill>
                <a:prstClr val="black"/>
              </a:solidFill>
              <a:latin typeface="宋体" panose="02010600030101010101" pitchFamily="2" charset="-122"/>
              <a:sym typeface="+mn-ea"/>
            </a:endParaRPr>
          </a:p>
        </p:txBody>
      </p:sp>
      <p:pic>
        <p:nvPicPr>
          <p:cNvPr id="71682" name="Picture 4" descr="C:\Users\Administrator\AppData\Roaming\Tencent\Users\565354\QQ\WinTemp\RichOle\BCP4QJ7VGUX]U0N@DA$P$QC.png">
            <a:extLst>
              <a:ext uri="{FF2B5EF4-FFF2-40B4-BE49-F238E27FC236}">
                <a16:creationId xmlns:a16="http://schemas.microsoft.com/office/drawing/2014/main" id="{6642076E-6FCA-F25F-F64B-3DDF10A1A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77975"/>
            <a:ext cx="76962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直接连接符 1">
            <a:extLst>
              <a:ext uri="{FF2B5EF4-FFF2-40B4-BE49-F238E27FC236}">
                <a16:creationId xmlns:a16="http://schemas.microsoft.com/office/drawing/2014/main" id="{BD66B8EA-BF90-FA77-B245-5847256C1E8E}"/>
              </a:ext>
            </a:extLst>
          </p:cNvPr>
          <p:cNvCxnSpPr/>
          <p:nvPr/>
        </p:nvCxnSpPr>
        <p:spPr>
          <a:xfrm flipV="1">
            <a:off x="838200" y="6135688"/>
            <a:ext cx="7543800" cy="4762"/>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a:extLst>
              <a:ext uri="{FF2B5EF4-FFF2-40B4-BE49-F238E27FC236}">
                <a16:creationId xmlns:a16="http://schemas.microsoft.com/office/drawing/2014/main" id="{22801102-210F-D7F1-0AA5-9F9C8E6AF6E4}"/>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pic>
        <p:nvPicPr>
          <p:cNvPr id="73730" name="Picture 5" descr="C:\Users\Administrator\AppData\Roaming\Tencent\Users\565354\QQ\WinTemp\RichOle\}ZGF_9@%92~AM2~8EGFD]IL.png">
            <a:extLst>
              <a:ext uri="{FF2B5EF4-FFF2-40B4-BE49-F238E27FC236}">
                <a16:creationId xmlns:a16="http://schemas.microsoft.com/office/drawing/2014/main" id="{8C716D80-602A-D755-0416-EB76C1E02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310"/>
          <a:stretch>
            <a:fillRect/>
          </a:stretch>
        </p:blipFill>
        <p:spPr bwMode="auto">
          <a:xfrm>
            <a:off x="150813" y="3421063"/>
            <a:ext cx="8459787"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6">
            <a:extLst>
              <a:ext uri="{FF2B5EF4-FFF2-40B4-BE49-F238E27FC236}">
                <a16:creationId xmlns:a16="http://schemas.microsoft.com/office/drawing/2014/main" id="{6346EE39-B897-4ADA-6AF0-03CA5F38ED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0775" y="881063"/>
            <a:ext cx="39782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AutoShape 7" descr="https://gimg2.baidu.com/image_search/src=http%3A%2F%2Fqqpublic.qpic.cn%2Fqq_public%2F0%2F0-4156879460-253E3F8FBD831044EB1E1267D77EB2BD%2F0%3Ffmt%3Djpg%26size%3D29%26h%3D426%26w%3D400%26ppv%3D1.jpg&amp;refer=http%3A%2F%2Fqqpublic.qpic.cn&amp;app=2002&amp;size=f9999,10000&amp;q=a80&amp;n=0&amp;g=0n&amp;fmt=jpeg?sec=1641094598&amp;t=a1baab31b17e1e84507daa5577955de7">
            <a:extLst>
              <a:ext uri="{FF2B5EF4-FFF2-40B4-BE49-F238E27FC236}">
                <a16:creationId xmlns:a16="http://schemas.microsoft.com/office/drawing/2014/main" id="{ADFE3861-38F9-DDCD-6AA9-A082B70704A7}"/>
              </a:ext>
            </a:extLst>
          </p:cNvPr>
          <p:cNvSpPr>
            <a:spLocks noChangeAspect="1" noChangeArrowheads="1"/>
          </p:cNvSpPr>
          <p:nvPr/>
        </p:nvSpPr>
        <p:spPr bwMode="auto">
          <a:xfrm>
            <a:off x="16351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75778" name="Picture 8">
            <a:extLst>
              <a:ext uri="{FF2B5EF4-FFF2-40B4-BE49-F238E27FC236}">
                <a16:creationId xmlns:a16="http://schemas.microsoft.com/office/drawing/2014/main" id="{9D96BE5B-4761-A39D-547A-A6666A22B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628"/>
          <a:stretch>
            <a:fillRect/>
          </a:stretch>
        </p:blipFill>
        <p:spPr bwMode="auto">
          <a:xfrm>
            <a:off x="468313" y="762000"/>
            <a:ext cx="490378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文本框 1">
            <a:extLst>
              <a:ext uri="{FF2B5EF4-FFF2-40B4-BE49-F238E27FC236}">
                <a16:creationId xmlns:a16="http://schemas.microsoft.com/office/drawing/2014/main" id="{3D9E0E31-C2A6-5790-8FB6-48A9362494D6}"/>
              </a:ext>
            </a:extLst>
          </p:cNvPr>
          <p:cNvSpPr txBox="1">
            <a:spLocks noChangeArrowheads="1"/>
          </p:cNvSpPr>
          <p:nvPr/>
        </p:nvSpPr>
        <p:spPr bwMode="auto">
          <a:xfrm>
            <a:off x="5684838" y="5181600"/>
            <a:ext cx="2955925"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a:t>搜索视频资料：</a:t>
            </a:r>
            <a:endParaRPr lang="en-US" altLang="zh-CN"/>
          </a:p>
          <a:p>
            <a:pPr>
              <a:lnSpc>
                <a:spcPct val="150000"/>
              </a:lnSpc>
            </a:pPr>
            <a:r>
              <a:rPr lang="zh-CN" altLang="en-US"/>
              <a:t>打车软件火  路边招手难</a:t>
            </a:r>
            <a:endParaRPr lang="en-US" altLang="zh-CN"/>
          </a:p>
          <a:p>
            <a:pPr>
              <a:lnSpc>
                <a:spcPct val="150000"/>
              </a:lnSpc>
            </a:pPr>
            <a:r>
              <a:rPr lang="zh-CN" altLang="en-US"/>
              <a:t>老人没有健康码，被赶下车</a:t>
            </a:r>
          </a:p>
        </p:txBody>
      </p:sp>
      <p:sp>
        <p:nvSpPr>
          <p:cNvPr id="75780" name="文本框 1">
            <a:extLst>
              <a:ext uri="{FF2B5EF4-FFF2-40B4-BE49-F238E27FC236}">
                <a16:creationId xmlns:a16="http://schemas.microsoft.com/office/drawing/2014/main" id="{5FFCBDF4-5EBE-BDF0-A2ED-3869BB394DB1}"/>
              </a:ext>
            </a:extLst>
          </p:cNvPr>
          <p:cNvSpPr txBox="1">
            <a:spLocks noChangeArrowheads="1"/>
          </p:cNvSpPr>
          <p:nvPr/>
        </p:nvSpPr>
        <p:spPr bwMode="auto">
          <a:xfrm>
            <a:off x="5562600" y="1066800"/>
            <a:ext cx="32004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00000"/>
              </a:lnSpc>
            </a:pPr>
            <a:r>
              <a:rPr lang="zh-CN" altLang="en-US" sz="3200" b="1"/>
              <a:t>关于老人打车难，你有何招？</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图片 2">
            <a:extLst>
              <a:ext uri="{FF2B5EF4-FFF2-40B4-BE49-F238E27FC236}">
                <a16:creationId xmlns:a16="http://schemas.microsoft.com/office/drawing/2014/main" id="{75C15EE7-7590-864B-011E-844D347B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2325"/>
            <a:ext cx="9144000" cy="56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descr="C:\Users\Administrator\AppData\Roaming\Tencent\Users\565354\QQ\WinTemp\RichOle\APXC`N$$OCY350DQ4SCVY0N.png">
            <a:extLst>
              <a:ext uri="{FF2B5EF4-FFF2-40B4-BE49-F238E27FC236}">
                <a16:creationId xmlns:a16="http://schemas.microsoft.com/office/drawing/2014/main" id="{74980651-57A2-27CE-9B92-61BADB197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3" y="2209800"/>
            <a:ext cx="79438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TextBox 2">
            <a:extLst>
              <a:ext uri="{FF2B5EF4-FFF2-40B4-BE49-F238E27FC236}">
                <a16:creationId xmlns:a16="http://schemas.microsoft.com/office/drawing/2014/main" id="{E6B23F0F-8821-0125-05F5-A621E50E4776}"/>
              </a:ext>
            </a:extLst>
          </p:cNvPr>
          <p:cNvSpPr txBox="1">
            <a:spLocks noChangeArrowheads="1"/>
          </p:cNvSpPr>
          <p:nvPr/>
        </p:nvSpPr>
        <p:spPr bwMode="auto">
          <a:xfrm>
            <a:off x="1219200" y="1143000"/>
            <a:ext cx="7037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noProof="1">
                <a:latin typeface="宋体" panose="02010600030101010101" pitchFamily="2" charset="-122"/>
                <a:sym typeface="+mn-ea"/>
              </a:rPr>
              <a:t>南水北调工程</a:t>
            </a:r>
            <a:r>
              <a:rPr lang="zh-CN" altLang="zh-CN" sz="2800" b="1" noProof="1">
                <a:latin typeface="宋体" panose="02010600030101010101" pitchFamily="2" charset="-122"/>
                <a:sym typeface="+mn-ea"/>
              </a:rPr>
              <a:t>——</a:t>
            </a:r>
            <a:r>
              <a:rPr lang="zh-CN" altLang="en-US" sz="2800" b="1" noProof="1">
                <a:latin typeface="宋体" panose="02010600030101010101" pitchFamily="2" charset="-122"/>
                <a:sym typeface="+mn-ea"/>
              </a:rPr>
              <a:t>跨流域调水中的利益协调</a:t>
            </a:r>
          </a:p>
        </p:txBody>
      </p:sp>
      <p:sp>
        <p:nvSpPr>
          <p:cNvPr id="24579" name="文本框 1">
            <a:extLst>
              <a:ext uri="{FF2B5EF4-FFF2-40B4-BE49-F238E27FC236}">
                <a16:creationId xmlns:a16="http://schemas.microsoft.com/office/drawing/2014/main" id="{7F83F598-511B-F340-2786-913CCE6BA353}"/>
              </a:ext>
            </a:extLst>
          </p:cNvPr>
          <p:cNvSpPr txBox="1">
            <a:spLocks noChangeArrowheads="1"/>
          </p:cNvSpPr>
          <p:nvPr/>
        </p:nvSpPr>
        <p:spPr bwMode="auto">
          <a:xfrm>
            <a:off x="6134100" y="6111875"/>
            <a:ext cx="2239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视频资料：南水北调</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descr="C:\Users\Administrator\AppData\Roaming\Tencent\Users\565354\QQ\WinTemp\RichOle\{5B~P{9{T)9~~$CZXU[OIC6.png">
            <a:extLst>
              <a:ext uri="{FF2B5EF4-FFF2-40B4-BE49-F238E27FC236}">
                <a16:creationId xmlns:a16="http://schemas.microsoft.com/office/drawing/2014/main" id="{02C89414-21B1-4D53-4238-0570D3664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1905000"/>
            <a:ext cx="72675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extBox 1">
            <a:extLst>
              <a:ext uri="{FF2B5EF4-FFF2-40B4-BE49-F238E27FC236}">
                <a16:creationId xmlns:a16="http://schemas.microsoft.com/office/drawing/2014/main" id="{38984EE6-CAB5-5E49-5A7B-B8F77A23C30F}"/>
              </a:ext>
            </a:extLst>
          </p:cNvPr>
          <p:cNvSpPr txBox="1">
            <a:spLocks noChangeArrowheads="1"/>
          </p:cNvSpPr>
          <p:nvPr/>
        </p:nvSpPr>
        <p:spPr bwMode="auto">
          <a:xfrm>
            <a:off x="457200" y="1047750"/>
            <a:ext cx="20367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noProof="1">
                <a:latin typeface="宋体" panose="02010600030101010101" pitchFamily="2" charset="-122"/>
                <a:sym typeface="+mn-ea"/>
              </a:rPr>
              <a:t>本章内容</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Box 41">
            <a:extLst>
              <a:ext uri="{FF2B5EF4-FFF2-40B4-BE49-F238E27FC236}">
                <a16:creationId xmlns:a16="http://schemas.microsoft.com/office/drawing/2014/main" id="{BE1EFE0D-45C9-D77E-C918-1CEEF586E8FB}"/>
              </a:ext>
            </a:extLst>
          </p:cNvPr>
          <p:cNvSpPr>
            <a:spLocks noChangeArrowheads="1"/>
          </p:cNvSpPr>
          <p:nvPr/>
        </p:nvSpPr>
        <p:spPr bwMode="auto">
          <a:xfrm>
            <a:off x="438150" y="1770063"/>
            <a:ext cx="8007350"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50000"/>
              </a:lnSpc>
              <a:spcBef>
                <a:spcPct val="20000"/>
              </a:spcBef>
              <a:buClr>
                <a:schemeClr val="folHlink"/>
              </a:buClr>
              <a:buSzPct val="60000"/>
            </a:pP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    有一类关涉公平公正的工程问题，它们未必是由企业、工程师、业主的主观故意造成的，但是</a:t>
            </a:r>
            <a:r>
              <a:rPr lang="zh-CN" altLang="en-US" sz="2800" b="1">
                <a:solidFill>
                  <a:srgbClr val="FF0000"/>
                </a:solidFill>
                <a:latin typeface="黑体" panose="02010609060101010101" pitchFamily="49" charset="-122"/>
                <a:ea typeface="黑体" panose="02010609060101010101" pitchFamily="49" charset="-122"/>
                <a:sym typeface="微软雅黑" panose="020B0503020204020204" pitchFamily="34" charset="-122"/>
              </a:rPr>
              <a:t>问题的影响范围非常广泛，涉及人数众多，性质也很严重</a:t>
            </a:r>
            <a:r>
              <a:rPr lang="zh-CN" altLang="en-US" sz="2800" b="1">
                <a:solidFill>
                  <a:srgbClr val="262626"/>
                </a:solidFill>
                <a:latin typeface="黑体" panose="02010609060101010101" pitchFamily="49" charset="-122"/>
                <a:ea typeface="黑体" panose="02010609060101010101" pitchFamily="49" charset="-122"/>
                <a:sym typeface="微软雅黑" panose="020B0503020204020204" pitchFamily="34" charset="-122"/>
              </a:rPr>
              <a:t>。且由于这类问题还没完全被纳入项目发起方的视野，容易造成解决问题的责任落空，所以这类问题更需要关注和研究。</a:t>
            </a:r>
          </a:p>
        </p:txBody>
      </p:sp>
      <p:sp>
        <p:nvSpPr>
          <p:cNvPr id="34" name="椭圆 33">
            <a:extLst>
              <a:ext uri="{FF2B5EF4-FFF2-40B4-BE49-F238E27FC236}">
                <a16:creationId xmlns:a16="http://schemas.microsoft.com/office/drawing/2014/main" id="{BD78E874-2D89-79BA-6467-47AB76B88CC3}"/>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
        <p:nvSpPr>
          <p:cNvPr id="35" name="TextBox 34">
            <a:extLst>
              <a:ext uri="{FF2B5EF4-FFF2-40B4-BE49-F238E27FC236}">
                <a16:creationId xmlns:a16="http://schemas.microsoft.com/office/drawing/2014/main" id="{A759EC23-C598-3AFC-A2B8-72651D58E9B4}"/>
              </a:ext>
            </a:extLst>
          </p:cNvPr>
          <p:cNvSpPr txBox="1"/>
          <p:nvPr/>
        </p:nvSpPr>
        <p:spPr>
          <a:xfrm>
            <a:off x="230188" y="966788"/>
            <a:ext cx="8128000" cy="584200"/>
          </a:xfrm>
          <a:prstGeom prst="rect">
            <a:avLst/>
          </a:prstGeom>
          <a:noFill/>
        </p:spPr>
        <p:txBody>
          <a:bodyPr wrap="none">
            <a:spAutoFit/>
          </a:bodyPr>
          <a:lstStyle/>
          <a:p>
            <a:pPr fontAlgn="auto">
              <a:spcBef>
                <a:spcPts val="0"/>
              </a:spcBef>
              <a:spcAft>
                <a:spcPts val="0"/>
              </a:spcAft>
              <a:defRPr/>
            </a:pPr>
            <a:r>
              <a:rPr lang="en-US" altLang="zh-CN" sz="3200" b="1" spc="300" noProof="1">
                <a:latin typeface="宋体" panose="02010600030101010101" pitchFamily="2" charset="-122"/>
                <a:sym typeface="+mn-ea"/>
              </a:rPr>
              <a:t>3.3</a:t>
            </a:r>
            <a:r>
              <a:rPr lang="zh-CN" altLang="en-US" sz="3200" b="1" spc="300" noProof="1">
                <a:latin typeface="宋体" panose="02010600030101010101" pitchFamily="2" charset="-122"/>
                <a:sym typeface="+mn-ea"/>
              </a:rPr>
              <a:t>工程实践中的攸关方与社会成本承担</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a:extLst>
              <a:ext uri="{FF2B5EF4-FFF2-40B4-BE49-F238E27FC236}">
                <a16:creationId xmlns:a16="http://schemas.microsoft.com/office/drawing/2014/main" id="{79D38F6F-CD5B-D89A-D403-43B0FAA1A204}"/>
              </a:ext>
            </a:extLst>
          </p:cNvPr>
          <p:cNvSpPr>
            <a:spLocks noGrp="1" noChangeArrowheads="1"/>
          </p:cNvSpPr>
          <p:nvPr>
            <p:ph type="title"/>
          </p:nvPr>
        </p:nvSpPr>
        <p:spPr>
          <a:xfrm>
            <a:off x="228600" y="838200"/>
            <a:ext cx="7793038" cy="762000"/>
          </a:xfrm>
        </p:spPr>
        <p:txBody>
          <a:bodyPr/>
          <a:lstStyle/>
          <a:p>
            <a:r>
              <a:rPr lang="en-US" altLang="zh-CN" sz="3600" b="1"/>
              <a:t>【</a:t>
            </a:r>
            <a:r>
              <a:rPr lang="zh-CN" altLang="en-US" sz="3600" b="1"/>
              <a:t>案例</a:t>
            </a:r>
            <a:r>
              <a:rPr lang="en-US" altLang="zh-CN" sz="3600" b="1"/>
              <a:t>】</a:t>
            </a:r>
            <a:r>
              <a:rPr lang="zh-CN" altLang="en-US" sz="3600" b="1"/>
              <a:t>居民与变电站的</a:t>
            </a:r>
            <a:r>
              <a:rPr lang="en-US" altLang="zh-CN" sz="3600" b="1"/>
              <a:t>PK</a:t>
            </a:r>
            <a:r>
              <a:rPr lang="zh-CN" altLang="en-US" sz="3600" b="1"/>
              <a:t>之战</a:t>
            </a:r>
          </a:p>
        </p:txBody>
      </p:sp>
      <p:pic>
        <p:nvPicPr>
          <p:cNvPr id="82946" name="Picture 3">
            <a:extLst>
              <a:ext uri="{FF2B5EF4-FFF2-40B4-BE49-F238E27FC236}">
                <a16:creationId xmlns:a16="http://schemas.microsoft.com/office/drawing/2014/main" id="{EF717FE8-802C-A24A-3832-1952BD119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3781425"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5" descr="https://timgsa.baidu.com/timg?image&amp;quality=80&amp;size=b9999_10000&amp;sec=1540267777574&amp;di=2d5a916400b4b8ca07366ed9b923e9a6&amp;imgtype=jpg&amp;src=http%3A%2F%2Fimg2.imgtn.bdimg.com%2Fit%2Fu%3D2029826927%2C1429742556%26fm%3D214%26gp%3D0.jpg">
            <a:extLst>
              <a:ext uri="{FF2B5EF4-FFF2-40B4-BE49-F238E27FC236}">
                <a16:creationId xmlns:a16="http://schemas.microsoft.com/office/drawing/2014/main" id="{5D031D50-4169-DEED-6A2E-23A49C7FC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4788" y="1752600"/>
            <a:ext cx="4572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9" descr="https://timgsa.baidu.com/timg?image&amp;quality=80&amp;size=b9999_10000&amp;sec=1540267858134&amp;di=d136a3392a5fe1dbf99e63f0b0049fce&amp;imgtype=0&amp;src=http%3A%2F%2Fupload.cbg.cn%2F2018%2F0710%2F1531187129634.jpg">
            <a:extLst>
              <a:ext uri="{FF2B5EF4-FFF2-40B4-BE49-F238E27FC236}">
                <a16:creationId xmlns:a16="http://schemas.microsoft.com/office/drawing/2014/main" id="{F4640FCA-5CF2-F248-750C-60690D7DA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6413" y="4384675"/>
            <a:ext cx="4105275"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文本框 1">
            <a:extLst>
              <a:ext uri="{FF2B5EF4-FFF2-40B4-BE49-F238E27FC236}">
                <a16:creationId xmlns:a16="http://schemas.microsoft.com/office/drawing/2014/main" id="{6F61B59A-5837-9988-4231-82602C24A15D}"/>
              </a:ext>
            </a:extLst>
          </p:cNvPr>
          <p:cNvSpPr txBox="1">
            <a:spLocks noChangeArrowheads="1"/>
          </p:cNvSpPr>
          <p:nvPr/>
        </p:nvSpPr>
        <p:spPr bwMode="auto">
          <a:xfrm>
            <a:off x="152400" y="6105525"/>
            <a:ext cx="1096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视频资料</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a:extLst>
              <a:ext uri="{FF2B5EF4-FFF2-40B4-BE49-F238E27FC236}">
                <a16:creationId xmlns:a16="http://schemas.microsoft.com/office/drawing/2014/main" id="{0A25487B-CB1D-1F36-63DB-4A6611E83AE9}"/>
              </a:ext>
            </a:extLst>
          </p:cNvPr>
          <p:cNvSpPr>
            <a:spLocks noGrp="1" noChangeArrowheads="1"/>
          </p:cNvSpPr>
          <p:nvPr>
            <p:ph type="title"/>
          </p:nvPr>
        </p:nvSpPr>
        <p:spPr>
          <a:xfrm>
            <a:off x="381000" y="838200"/>
            <a:ext cx="7793038" cy="838200"/>
          </a:xfrm>
        </p:spPr>
        <p:txBody>
          <a:bodyPr/>
          <a:lstStyle/>
          <a:p>
            <a:r>
              <a:rPr lang="en-US" altLang="zh-CN" sz="3600"/>
              <a:t>【</a:t>
            </a:r>
            <a:r>
              <a:rPr lang="zh-CN" altLang="en-US" sz="3600"/>
              <a:t>案例</a:t>
            </a:r>
            <a:r>
              <a:rPr lang="en-US" altLang="zh-CN" sz="3600"/>
              <a:t>】</a:t>
            </a:r>
            <a:r>
              <a:rPr lang="zh-CN" altLang="en-US" sz="3600"/>
              <a:t>被拆除通信基站后</a:t>
            </a:r>
          </a:p>
        </p:txBody>
      </p:sp>
      <p:pic>
        <p:nvPicPr>
          <p:cNvPr id="83970" name="Picture 2" descr="http://5b0988e595225.cdn.sohucs.com/images/20181013/c65b580cd8634e82bede9390ed081cb6.jpeg">
            <a:extLst>
              <a:ext uri="{FF2B5EF4-FFF2-40B4-BE49-F238E27FC236}">
                <a16:creationId xmlns:a16="http://schemas.microsoft.com/office/drawing/2014/main" id="{BE953B30-64C1-1EA6-B60D-5D5784E06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407" t="8690" r="11160" b="10217"/>
          <a:stretch>
            <a:fillRect/>
          </a:stretch>
        </p:blipFill>
        <p:spPr bwMode="auto">
          <a:xfrm>
            <a:off x="703263" y="1828800"/>
            <a:ext cx="2954337"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1" name="Picture 4" descr="http://5b0988e595225.cdn.sohucs.com/images/20181013/8d233e80da5741daa97eed411bc9d6fc.jpeg">
            <a:extLst>
              <a:ext uri="{FF2B5EF4-FFF2-40B4-BE49-F238E27FC236}">
                <a16:creationId xmlns:a16="http://schemas.microsoft.com/office/drawing/2014/main" id="{2B048C3D-B0F1-FC91-C047-EC67CC569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564" t="4137" r="16531" b="3787"/>
          <a:stretch>
            <a:fillRect/>
          </a:stretch>
        </p:blipFill>
        <p:spPr bwMode="auto">
          <a:xfrm>
            <a:off x="4535488" y="1836738"/>
            <a:ext cx="30765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8" descr="https://ss0.bdstatic.com/70cFvHSh_Q1YnxGkpoWK1HF6hhy/it/u=1065380080,2604151484&amp;fm=26&amp;gp=0.jpg">
            <a:extLst>
              <a:ext uri="{FF2B5EF4-FFF2-40B4-BE49-F238E27FC236}">
                <a16:creationId xmlns:a16="http://schemas.microsoft.com/office/drawing/2014/main" id="{1D7B1EE3-67B7-B104-0BAB-C4BFF82AE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1288" y="787400"/>
            <a:ext cx="1306512"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Box 41">
            <a:extLst>
              <a:ext uri="{FF2B5EF4-FFF2-40B4-BE49-F238E27FC236}">
                <a16:creationId xmlns:a16="http://schemas.microsoft.com/office/drawing/2014/main" id="{46DD74A5-38A0-2B02-2E03-C6E1AA68C508}"/>
              </a:ext>
            </a:extLst>
          </p:cNvPr>
          <p:cNvSpPr>
            <a:spLocks noChangeArrowheads="1"/>
          </p:cNvSpPr>
          <p:nvPr/>
        </p:nvSpPr>
        <p:spPr bwMode="auto">
          <a:xfrm>
            <a:off x="438150" y="1600200"/>
            <a:ext cx="8007350"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50000"/>
              </a:lnSpc>
            </a:pP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邻避设施</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指能使大多数人获益，但对邻近居民的生活环境与生命财产以及资产价值带来负面影响的</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危险设施</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a:p>
            <a:pPr algn="just">
              <a:lnSpc>
                <a:spcPct val="150000"/>
              </a:lnSpc>
            </a:pP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垃圾场、变电站、殡仪馆、传染病医院等公益设施</a:t>
            </a:r>
          </a:p>
          <a:p>
            <a:pPr algn="just">
              <a:lnSpc>
                <a:spcPct val="150000"/>
              </a:lnSpc>
            </a:pP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化工项目等工业设施</a:t>
            </a:r>
          </a:p>
        </p:txBody>
      </p:sp>
      <p:sp>
        <p:nvSpPr>
          <p:cNvPr id="34" name="椭圆 33">
            <a:extLst>
              <a:ext uri="{FF2B5EF4-FFF2-40B4-BE49-F238E27FC236}">
                <a16:creationId xmlns:a16="http://schemas.microsoft.com/office/drawing/2014/main" id="{9D2BF6C6-A565-FD1A-0229-CD6CE1942576}"/>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
        <p:nvSpPr>
          <p:cNvPr id="5" name="TextBox 4">
            <a:extLst>
              <a:ext uri="{FF2B5EF4-FFF2-40B4-BE49-F238E27FC236}">
                <a16:creationId xmlns:a16="http://schemas.microsoft.com/office/drawing/2014/main" id="{95B8074B-C152-CB34-04BC-AC535C1AF392}"/>
              </a:ext>
            </a:extLst>
          </p:cNvPr>
          <p:cNvSpPr txBox="1"/>
          <p:nvPr/>
        </p:nvSpPr>
        <p:spPr>
          <a:xfrm>
            <a:off x="230188" y="917575"/>
            <a:ext cx="2690812" cy="522288"/>
          </a:xfrm>
          <a:prstGeom prst="rect">
            <a:avLst/>
          </a:prstGeom>
          <a:noFill/>
        </p:spPr>
        <p:txBody>
          <a:bodyPr wrap="none">
            <a:spAutoFit/>
          </a:bodyPr>
          <a:lstStyle/>
          <a:p>
            <a:pPr fontAlgn="auto">
              <a:spcBef>
                <a:spcPts val="0"/>
              </a:spcBef>
              <a:spcAft>
                <a:spcPts val="0"/>
              </a:spcAft>
              <a:defRPr/>
            </a:pPr>
            <a:r>
              <a:rPr lang="en-US" altLang="zh-CN" sz="2800" b="1" noProof="1">
                <a:sym typeface="+mn-ea"/>
              </a:rPr>
              <a:t>3.3.1 </a:t>
            </a:r>
            <a:r>
              <a:rPr lang="zh-CN" altLang="en-US" sz="2800" b="1" noProof="1">
                <a:sym typeface="+mn-ea"/>
              </a:rPr>
              <a:t>邻避效应</a:t>
            </a:r>
            <a:endParaRPr lang="zh-CN" altLang="en-US" sz="2800" b="1" spc="300" noProof="1">
              <a:latin typeface="宋体" panose="02010600030101010101" pitchFamily="2" charset="-122"/>
              <a:sym typeface="+mn-ea"/>
            </a:endParaRPr>
          </a:p>
        </p:txBody>
      </p:sp>
      <p:sp>
        <p:nvSpPr>
          <p:cNvPr id="84996" name="矩形 1">
            <a:extLst>
              <a:ext uri="{FF2B5EF4-FFF2-40B4-BE49-F238E27FC236}">
                <a16:creationId xmlns:a16="http://schemas.microsoft.com/office/drawing/2014/main" id="{8596549C-9CD7-8C57-495D-648CEB224C4C}"/>
              </a:ext>
            </a:extLst>
          </p:cNvPr>
          <p:cNvSpPr>
            <a:spLocks noChangeArrowheads="1"/>
          </p:cNvSpPr>
          <p:nvPr/>
        </p:nvSpPr>
        <p:spPr bwMode="auto">
          <a:xfrm>
            <a:off x="1676400" y="4724400"/>
            <a:ext cx="5724525"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2400">
                <a:solidFill>
                  <a:srgbClr val="FF0000"/>
                </a:solidFill>
                <a:latin typeface="黑体" panose="02010609060101010101" pitchFamily="49" charset="-122"/>
                <a:ea typeface="黑体" panose="02010609060101010101" pitchFamily="49" charset="-122"/>
                <a:sym typeface="微软雅黑" panose="020B0503020204020204" pitchFamily="34" charset="-122"/>
              </a:rPr>
              <a:t>焦点问题：大家受益，为什么要我受损？</a:t>
            </a:r>
          </a:p>
          <a:p>
            <a:pPr>
              <a:lnSpc>
                <a:spcPct val="150000"/>
              </a:lnSpc>
            </a:pPr>
            <a:r>
              <a:rPr lang="en-US" altLang="zh-CN" sz="2400">
                <a:solidFill>
                  <a:srgbClr val="FF0000"/>
                </a:solidFill>
              </a:rPr>
              <a:t>NIMBY(Not In My BackYard)</a:t>
            </a:r>
            <a:endParaRPr lang="zh-CN" altLang="en-US" sz="2400">
              <a:solidFill>
                <a:srgbClr val="FF0000"/>
              </a:solidFill>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Box 41">
            <a:extLst>
              <a:ext uri="{FF2B5EF4-FFF2-40B4-BE49-F238E27FC236}">
                <a16:creationId xmlns:a16="http://schemas.microsoft.com/office/drawing/2014/main" id="{13E66D31-617A-A6E2-A26A-4F11180D8495}"/>
              </a:ext>
            </a:extLst>
          </p:cNvPr>
          <p:cNvSpPr>
            <a:spLocks noChangeArrowheads="1"/>
          </p:cNvSpPr>
          <p:nvPr/>
        </p:nvSpPr>
        <p:spPr bwMode="auto">
          <a:xfrm>
            <a:off x="561975" y="1155700"/>
            <a:ext cx="800735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邻避行为</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突出反映了工程项目建设的</a:t>
            </a:r>
            <a:r>
              <a:rPr lang="zh-CN" altLang="en-US" sz="2400">
                <a:solidFill>
                  <a:srgbClr val="FF0000"/>
                </a:solidFill>
                <a:latin typeface="黑体" panose="02010609060101010101" pitchFamily="49" charset="-122"/>
                <a:ea typeface="黑体" panose="02010609060101010101" pitchFamily="49" charset="-122"/>
                <a:sym typeface="微软雅黑" panose="020B0503020204020204" pitchFamily="34" charset="-122"/>
              </a:rPr>
              <a:t>利益</a:t>
            </a:r>
            <a:r>
              <a:rPr lang="en-US" altLang="zh-CN" sz="2400">
                <a:solidFill>
                  <a:srgbClr val="FF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FF0000"/>
                </a:solidFill>
                <a:latin typeface="黑体" panose="02010609060101010101" pitchFamily="49" charset="-122"/>
                <a:ea typeface="黑体" panose="02010609060101010101" pitchFamily="49" charset="-122"/>
                <a:sym typeface="微软雅黑" panose="020B0503020204020204" pitchFamily="34" charset="-122"/>
              </a:rPr>
              <a:t>损害承担不公正</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问题：设计时主观预期的公共效益为广大人群享受，建成后也会达到这样的目的，但项目周围居民蒙受危害或担心受到危害，即大众与周围居民之间出现</a:t>
            </a:r>
            <a:r>
              <a:rPr lang="zh-CN" altLang="en-US" sz="2400">
                <a:solidFill>
                  <a:srgbClr val="FF0000"/>
                </a:solidFill>
                <a:latin typeface="黑体" panose="02010609060101010101" pitchFamily="49" charset="-122"/>
                <a:ea typeface="黑体" panose="02010609060101010101" pitchFamily="49" charset="-122"/>
                <a:sym typeface="微软雅黑" panose="020B0503020204020204" pitchFamily="34" charset="-122"/>
              </a:rPr>
              <a:t>利益</a:t>
            </a:r>
            <a:r>
              <a:rPr lang="en-US" altLang="zh-CN" sz="2400">
                <a:solidFill>
                  <a:srgbClr val="FF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FF0000"/>
                </a:solidFill>
                <a:latin typeface="黑体" panose="02010609060101010101" pitchFamily="49" charset="-122"/>
                <a:ea typeface="黑体" panose="02010609060101010101" pitchFamily="49" charset="-122"/>
                <a:sym typeface="微软雅黑" panose="020B0503020204020204" pitchFamily="34" charset="-122"/>
              </a:rPr>
              <a:t>损失分配平衡</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p>
          <a:p>
            <a:pPr algn="just"/>
            <a:endPar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a:p>
            <a:pPr algn="just"/>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在国外，邻避冲突主要围绕兴建公共基础设施，而在我国还有工业建设项目。</a:t>
            </a:r>
          </a:p>
          <a:p>
            <a:pPr algn="just"/>
            <a:endPar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a:p>
            <a:pPr algn="just"/>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随着工业化、城市化进程的进一步发展、居民权利意识、风险意识以及环保意识的增强，邻避冲突的发生数量预计将呈上升趋势。</a:t>
            </a:r>
          </a:p>
        </p:txBody>
      </p:sp>
      <p:sp>
        <p:nvSpPr>
          <p:cNvPr id="34" name="椭圆 33">
            <a:extLst>
              <a:ext uri="{FF2B5EF4-FFF2-40B4-BE49-F238E27FC236}">
                <a16:creationId xmlns:a16="http://schemas.microsoft.com/office/drawing/2014/main" id="{BB9580FA-5658-8F42-E575-5797770D4628}"/>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a:extLst>
              <a:ext uri="{FF2B5EF4-FFF2-40B4-BE49-F238E27FC236}">
                <a16:creationId xmlns:a16="http://schemas.microsoft.com/office/drawing/2014/main" id="{DA11482E-FB25-B381-49BC-4DD738009B56}"/>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
        <p:nvSpPr>
          <p:cNvPr id="35" name="TextBox 34">
            <a:extLst>
              <a:ext uri="{FF2B5EF4-FFF2-40B4-BE49-F238E27FC236}">
                <a16:creationId xmlns:a16="http://schemas.microsoft.com/office/drawing/2014/main" id="{B92096EB-AEA8-5499-E113-DE1539B0EAFB}"/>
              </a:ext>
            </a:extLst>
          </p:cNvPr>
          <p:cNvSpPr txBox="1"/>
          <p:nvPr/>
        </p:nvSpPr>
        <p:spPr>
          <a:xfrm>
            <a:off x="317500" y="933450"/>
            <a:ext cx="4478338" cy="522288"/>
          </a:xfrm>
          <a:prstGeom prst="rect">
            <a:avLst/>
          </a:prstGeom>
          <a:noFill/>
        </p:spPr>
        <p:txBody>
          <a:bodyPr wrap="none">
            <a:spAutoFit/>
          </a:bodyPr>
          <a:lstStyle/>
          <a:p>
            <a:pPr fontAlgn="auto">
              <a:spcBef>
                <a:spcPts val="0"/>
              </a:spcBef>
              <a:spcAft>
                <a:spcPts val="0"/>
              </a:spcAft>
              <a:defRPr/>
            </a:pPr>
            <a:r>
              <a:rPr lang="en-US" altLang="zh-CN" sz="2800" b="1" noProof="1">
                <a:sym typeface="+mn-ea"/>
              </a:rPr>
              <a:t>3.3.2 </a:t>
            </a:r>
            <a:r>
              <a:rPr lang="zh-CN" altLang="en-US" sz="2800" b="1" noProof="1">
                <a:sym typeface="+mn-ea"/>
              </a:rPr>
              <a:t>工程活动的社会成本</a:t>
            </a:r>
            <a:endParaRPr lang="zh-CN" altLang="en-US" sz="2800" b="1" spc="300" noProof="1">
              <a:latin typeface="宋体" panose="02010600030101010101" pitchFamily="2" charset="-122"/>
              <a:sym typeface="+mn-ea"/>
            </a:endParaRPr>
          </a:p>
        </p:txBody>
      </p:sp>
      <p:pic>
        <p:nvPicPr>
          <p:cNvPr id="89091" name="Picture 6" descr="C:\Users\Administrator\AppData\Roaming\Tencent\Users\565354\QQ\WinTemp\RichOle\3(D1$`]ADDA_YC6M7LDBSPU.png">
            <a:extLst>
              <a:ext uri="{FF2B5EF4-FFF2-40B4-BE49-F238E27FC236}">
                <a16:creationId xmlns:a16="http://schemas.microsoft.com/office/drawing/2014/main" id="{2F54D6E4-D74B-109B-654F-DCCFAD2F2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8364538"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1" descr="C:\Users\Administrator\AppData\Roaming\Tencent\Users\565354\QQ\WinTemp\RichOle\)T579B~E1L}_5VO2~L5V5[Q.png">
            <a:extLst>
              <a:ext uri="{FF2B5EF4-FFF2-40B4-BE49-F238E27FC236}">
                <a16:creationId xmlns:a16="http://schemas.microsoft.com/office/drawing/2014/main" id="{1ECEC089-9570-C8A2-6240-B2ABB3310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1117600"/>
            <a:ext cx="8054975"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1" descr="C:\Users\Administrator\AppData\Roaming\Tencent\Users\565354\QQ\WinTemp\RichOle\F[)PIJ{O9]%2}@Z~`585PSD.png">
            <a:extLst>
              <a:ext uri="{FF2B5EF4-FFF2-40B4-BE49-F238E27FC236}">
                <a16:creationId xmlns:a16="http://schemas.microsoft.com/office/drawing/2014/main" id="{CC2BDB0B-469D-659A-7ED4-E3B377934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5629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内容占位符 2">
            <a:extLst>
              <a:ext uri="{FF2B5EF4-FFF2-40B4-BE49-F238E27FC236}">
                <a16:creationId xmlns:a16="http://schemas.microsoft.com/office/drawing/2014/main" id="{F9DAA128-77FD-508A-BE7B-98B2770B173E}"/>
              </a:ext>
            </a:extLst>
          </p:cNvPr>
          <p:cNvSpPr>
            <a:spLocks noGrp="1" noChangeArrowheads="1"/>
          </p:cNvSpPr>
          <p:nvPr>
            <p:ph idx="1"/>
          </p:nvPr>
        </p:nvSpPr>
        <p:spPr>
          <a:xfrm>
            <a:off x="457200" y="1447800"/>
            <a:ext cx="7772400" cy="3581400"/>
          </a:xfrm>
        </p:spPr>
        <p:txBody>
          <a:bodyPr/>
          <a:lstStyle/>
          <a:p>
            <a:pPr>
              <a:lnSpc>
                <a:spcPct val="150000"/>
              </a:lnSpc>
            </a:pPr>
            <a:r>
              <a:rPr lang="zh-CN" altLang="en-US" sz="2800">
                <a:latin typeface="黑体" panose="02010609060101010101" pitchFamily="49" charset="-122"/>
                <a:ea typeface="黑体" panose="02010609060101010101" pitchFamily="49" charset="-122"/>
                <a:sym typeface="微软雅黑" panose="020B0503020204020204" pitchFamily="34" charset="-122"/>
              </a:rPr>
              <a:t>目前，我国的各类建设项目，只偏重于资金成本管理，对社会成本考虑的较少。</a:t>
            </a:r>
            <a:endParaRPr lang="en-US" altLang="zh-CN" sz="280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sz="2800">
                <a:latin typeface="黑体" panose="02010609060101010101" pitchFamily="49" charset="-122"/>
                <a:ea typeface="黑体" panose="02010609060101010101" pitchFamily="49" charset="-122"/>
                <a:sym typeface="微软雅黑" panose="020B0503020204020204" pitchFamily="34" charset="-122"/>
              </a:rPr>
              <a:t>现在社会上出现的环境问题、污染问题等，很大程度上就是由于人们意识上没有社会成本的观念而导致的行为上对社会的不理性。</a:t>
            </a:r>
            <a:endParaRPr lang="zh-CN" altLang="en-US"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7">
            <a:extLst>
              <a:ext uri="{FF2B5EF4-FFF2-40B4-BE49-F238E27FC236}">
                <a16:creationId xmlns:a16="http://schemas.microsoft.com/office/drawing/2014/main" id="{28519755-F97E-EC94-665B-CB566D2D9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838200"/>
            <a:ext cx="7924800" cy="568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Box 41">
            <a:extLst>
              <a:ext uri="{FF2B5EF4-FFF2-40B4-BE49-F238E27FC236}">
                <a16:creationId xmlns:a16="http://schemas.microsoft.com/office/drawing/2014/main" id="{08FAD41A-E623-8961-B34E-C5EB520201A4}"/>
              </a:ext>
            </a:extLst>
          </p:cNvPr>
          <p:cNvSpPr>
            <a:spLocks noChangeArrowheads="1"/>
          </p:cNvSpPr>
          <p:nvPr/>
        </p:nvSpPr>
        <p:spPr bwMode="auto">
          <a:xfrm>
            <a:off x="438150" y="1828800"/>
            <a:ext cx="8245475"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股东（</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stockholder</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利益相关者（</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stakeholders</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a:p>
            <a:pPr algn="just"/>
            <a:endPar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a:p>
            <a:pPr algn="just"/>
            <a:r>
              <a:rPr lang="zh-CN" altLang="en-US" sz="2400">
                <a:solidFill>
                  <a:srgbClr val="FF0000"/>
                </a:solidFill>
                <a:latin typeface="黑体" panose="02010609060101010101" pitchFamily="49" charset="-122"/>
                <a:ea typeface="黑体" panose="02010609060101010101" pitchFamily="49" charset="-122"/>
                <a:sym typeface="微软雅黑" panose="020B0503020204020204" pitchFamily="34" charset="-122"/>
              </a:rPr>
              <a:t>狭义的利益攸关方</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：存在这样一些利益群体，如果没有他们的支持，企业就无法生存（狭义的定义）。</a:t>
            </a:r>
          </a:p>
          <a:p>
            <a:pPr algn="just"/>
            <a:endPar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a:p>
            <a:pPr algn="just"/>
            <a:r>
              <a:rPr lang="zh-CN" altLang="en-US" sz="2400">
                <a:solidFill>
                  <a:srgbClr val="FF0000"/>
                </a:solidFill>
                <a:latin typeface="黑体" panose="02010609060101010101" pitchFamily="49" charset="-122"/>
                <a:ea typeface="黑体" panose="02010609060101010101" pitchFamily="49" charset="-122"/>
                <a:sym typeface="微软雅黑" panose="020B0503020204020204" pitchFamily="34" charset="-122"/>
              </a:rPr>
              <a:t>广义的利益攸关方</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：能够影响企业目标实现，或者受到企业实现目标过程影响的任何人和群体。（政府、社区等）</a:t>
            </a:r>
          </a:p>
          <a:p>
            <a:pPr algn="just"/>
            <a:endPar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椭圆 33">
            <a:extLst>
              <a:ext uri="{FF2B5EF4-FFF2-40B4-BE49-F238E27FC236}">
                <a16:creationId xmlns:a16="http://schemas.microsoft.com/office/drawing/2014/main" id="{61801955-3F7F-6DBA-EFB6-C8C3736B092D}"/>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
        <p:nvSpPr>
          <p:cNvPr id="35" name="TextBox 34">
            <a:extLst>
              <a:ext uri="{FF2B5EF4-FFF2-40B4-BE49-F238E27FC236}">
                <a16:creationId xmlns:a16="http://schemas.microsoft.com/office/drawing/2014/main" id="{D6B909CA-0138-7E0A-B2DD-7AA350416B41}"/>
              </a:ext>
            </a:extLst>
          </p:cNvPr>
          <p:cNvSpPr txBox="1"/>
          <p:nvPr/>
        </p:nvSpPr>
        <p:spPr>
          <a:xfrm>
            <a:off x="334963" y="892175"/>
            <a:ext cx="3763962" cy="522288"/>
          </a:xfrm>
          <a:prstGeom prst="rect">
            <a:avLst/>
          </a:prstGeom>
          <a:noFill/>
        </p:spPr>
        <p:txBody>
          <a:bodyPr wrap="none">
            <a:spAutoFit/>
          </a:bodyPr>
          <a:lstStyle/>
          <a:p>
            <a:pPr fontAlgn="auto">
              <a:spcBef>
                <a:spcPts val="0"/>
              </a:spcBef>
              <a:spcAft>
                <a:spcPts val="0"/>
              </a:spcAft>
              <a:defRPr/>
            </a:pPr>
            <a:r>
              <a:rPr lang="en-US" altLang="zh-CN" sz="2800" b="1" noProof="1">
                <a:sym typeface="+mn-ea"/>
              </a:rPr>
              <a:t>3.3.3 </a:t>
            </a:r>
            <a:r>
              <a:rPr lang="zh-CN" altLang="en-US" sz="2800" b="1" noProof="1">
                <a:sym typeface="+mn-ea"/>
              </a:rPr>
              <a:t>（利益）攸关方</a:t>
            </a:r>
            <a:endParaRPr lang="zh-CN" altLang="en-US" sz="2800" b="1" spc="300" noProof="1">
              <a:latin typeface="宋体" panose="02010600030101010101" pitchFamily="2" charset="-122"/>
              <a:sym typeface="+mn-ea"/>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Box 1">
            <a:extLst>
              <a:ext uri="{FF2B5EF4-FFF2-40B4-BE49-F238E27FC236}">
                <a16:creationId xmlns:a16="http://schemas.microsoft.com/office/drawing/2014/main" id="{CAF0F3E3-4F31-0588-5900-308B1D83BBE8}"/>
              </a:ext>
            </a:extLst>
          </p:cNvPr>
          <p:cNvSpPr txBox="1">
            <a:spLocks noChangeArrowheads="1"/>
          </p:cNvSpPr>
          <p:nvPr/>
        </p:nvSpPr>
        <p:spPr bwMode="auto">
          <a:xfrm>
            <a:off x="1144588" y="1066800"/>
            <a:ext cx="2036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noProof="1">
                <a:latin typeface="宋体" panose="02010600030101010101" pitchFamily="2" charset="-122"/>
                <a:sym typeface="+mn-ea"/>
              </a:rPr>
              <a:t>本章内容</a:t>
            </a:r>
          </a:p>
        </p:txBody>
      </p:sp>
      <p:pic>
        <p:nvPicPr>
          <p:cNvPr id="96258" name="Picture 1" descr="C:\Users\Administrator\AppData\Roaming\Tencent\Users\565354\QQ\WinTemp\RichOle\51MT]8`NNYH2RZ(]5(1M`{2.png">
            <a:extLst>
              <a:ext uri="{FF2B5EF4-FFF2-40B4-BE49-F238E27FC236}">
                <a16:creationId xmlns:a16="http://schemas.microsoft.com/office/drawing/2014/main" id="{CA362BC2-75DE-4597-FBE0-8A7581B2D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81200"/>
            <a:ext cx="6399213"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extBox 41">
            <a:extLst>
              <a:ext uri="{FF2B5EF4-FFF2-40B4-BE49-F238E27FC236}">
                <a16:creationId xmlns:a16="http://schemas.microsoft.com/office/drawing/2014/main" id="{505AA550-B742-C5AB-FE83-D29A25E4BD56}"/>
              </a:ext>
            </a:extLst>
          </p:cNvPr>
          <p:cNvSpPr>
            <a:spLocks noChangeArrowheads="1"/>
          </p:cNvSpPr>
          <p:nvPr/>
        </p:nvSpPr>
        <p:spPr bwMode="auto">
          <a:xfrm>
            <a:off x="515938" y="1905000"/>
            <a:ext cx="8275637"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50000"/>
              </a:lnSpc>
            </a:pP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公平正义（简称公正）是人类社会长久以来的不懈追求，伦理学家赋予其极高的地位。亚里士多德：</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公正不是德性的一部分，而是整个德性。</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p>
          <a:p>
            <a:pPr algn="just">
              <a:lnSpc>
                <a:spcPct val="150000"/>
              </a:lnSpc>
            </a:pP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p>
        </p:txBody>
      </p:sp>
      <p:sp>
        <p:nvSpPr>
          <p:cNvPr id="34" name="椭圆 33">
            <a:extLst>
              <a:ext uri="{FF2B5EF4-FFF2-40B4-BE49-F238E27FC236}">
                <a16:creationId xmlns:a16="http://schemas.microsoft.com/office/drawing/2014/main" id="{D015CE5B-FF5F-23A9-97C3-EDFC175990F0}"/>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
        <p:nvSpPr>
          <p:cNvPr id="35" name="TextBox 34">
            <a:extLst>
              <a:ext uri="{FF2B5EF4-FFF2-40B4-BE49-F238E27FC236}">
                <a16:creationId xmlns:a16="http://schemas.microsoft.com/office/drawing/2014/main" id="{8981F5C7-BAFF-15E2-BAA9-05D60FEE327C}"/>
              </a:ext>
            </a:extLst>
          </p:cNvPr>
          <p:cNvSpPr txBox="1"/>
          <p:nvPr/>
        </p:nvSpPr>
        <p:spPr>
          <a:xfrm>
            <a:off x="230188" y="914400"/>
            <a:ext cx="5424487" cy="584200"/>
          </a:xfrm>
          <a:prstGeom prst="rect">
            <a:avLst/>
          </a:prstGeom>
          <a:noFill/>
        </p:spPr>
        <p:txBody>
          <a:bodyPr wrap="none">
            <a:spAutoFit/>
          </a:bodyPr>
          <a:lstStyle/>
          <a:p>
            <a:pPr fontAlgn="auto">
              <a:spcBef>
                <a:spcPts val="0"/>
              </a:spcBef>
              <a:spcAft>
                <a:spcPts val="0"/>
              </a:spcAft>
              <a:defRPr/>
            </a:pPr>
            <a:r>
              <a:rPr lang="en-US" altLang="zh-CN" sz="3200" b="1" spc="300" noProof="1">
                <a:latin typeface="宋体" panose="02010600030101010101" pitchFamily="2" charset="-122"/>
                <a:sym typeface="+mn-ea"/>
              </a:rPr>
              <a:t>3.4</a:t>
            </a:r>
            <a:r>
              <a:rPr lang="zh-CN" altLang="en-US" sz="3200" b="1" spc="300" noProof="1">
                <a:latin typeface="宋体" panose="02010600030101010101" pitchFamily="2" charset="-122"/>
                <a:sym typeface="+mn-ea"/>
              </a:rPr>
              <a:t>公正原则在工程的实现</a:t>
            </a:r>
          </a:p>
        </p:txBody>
      </p:sp>
      <p:sp>
        <p:nvSpPr>
          <p:cNvPr id="97284" name="TextBox 1">
            <a:extLst>
              <a:ext uri="{FF2B5EF4-FFF2-40B4-BE49-F238E27FC236}">
                <a16:creationId xmlns:a16="http://schemas.microsoft.com/office/drawing/2014/main" id="{07CEF06C-5305-535E-D9BD-5CF49F1A78E3}"/>
              </a:ext>
            </a:extLst>
          </p:cNvPr>
          <p:cNvSpPr txBox="1">
            <a:spLocks noChangeArrowheads="1"/>
          </p:cNvSpPr>
          <p:nvPr/>
        </p:nvSpPr>
        <p:spPr bwMode="auto">
          <a:xfrm>
            <a:off x="544513" y="4162425"/>
            <a:ext cx="8170862"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400" b="1">
                <a:solidFill>
                  <a:srgbClr val="FF0000"/>
                </a:solidFill>
              </a:rPr>
              <a:t>全面考虑工程的收益和成本，建立补偿机制，对利益受损方给予补偿，以实现分配公正。建立公众参与工程决策的机制。</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extBox 41">
            <a:extLst>
              <a:ext uri="{FF2B5EF4-FFF2-40B4-BE49-F238E27FC236}">
                <a16:creationId xmlns:a16="http://schemas.microsoft.com/office/drawing/2014/main" id="{653FEEED-87A4-09C9-C230-5CFCA940B1EB}"/>
              </a:ext>
            </a:extLst>
          </p:cNvPr>
          <p:cNvSpPr>
            <a:spLocks noChangeArrowheads="1"/>
          </p:cNvSpPr>
          <p:nvPr/>
        </p:nvSpPr>
        <p:spPr bwMode="auto">
          <a:xfrm>
            <a:off x="569913" y="1600200"/>
            <a:ext cx="8007350"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50000"/>
              </a:lnSpc>
            </a:pPr>
            <a:r>
              <a:rPr lang="zh-CN" altLang="en-US" sz="2400" b="1">
                <a:solidFill>
                  <a:srgbClr val="1A3F6C"/>
                </a:solidFill>
                <a:latin typeface="黑体" panose="02010609060101010101" pitchFamily="49" charset="-122"/>
                <a:ea typeface="黑体" panose="02010609060101010101" pitchFamily="49" charset="-122"/>
                <a:sym typeface="微软雅黑" panose="020B0503020204020204" pitchFamily="34" charset="-122"/>
              </a:rPr>
              <a:t>公正</a:t>
            </a:r>
            <a:r>
              <a:rPr lang="en-US" altLang="zh-CN" sz="2400" b="1">
                <a:solidFill>
                  <a:srgbClr val="1A3F6C"/>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公平</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正义</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：赏罚分明。</a:t>
            </a:r>
          </a:p>
          <a:p>
            <a:pPr algn="just">
              <a:lnSpc>
                <a:spcPct val="150000"/>
              </a:lnSpc>
            </a:pP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p>
          <a:p>
            <a:pPr algn="just">
              <a:lnSpc>
                <a:spcPct val="150000"/>
              </a:lnSpc>
            </a:pP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四种类型的公正：</a:t>
            </a:r>
          </a:p>
          <a:p>
            <a:pPr algn="just">
              <a:lnSpc>
                <a:spcPct val="150000"/>
              </a:lnSpc>
            </a:pPr>
            <a:r>
              <a:rPr lang="zh-CN" altLang="en-US" sz="22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en-US" altLang="zh-CN" sz="2200">
                <a:solidFill>
                  <a:srgbClr val="262626"/>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200">
                <a:solidFill>
                  <a:srgbClr val="262626"/>
                </a:solidFill>
                <a:latin typeface="黑体" panose="02010609060101010101" pitchFamily="49" charset="-122"/>
                <a:ea typeface="黑体" panose="02010609060101010101" pitchFamily="49" charset="-122"/>
                <a:sym typeface="微软雅黑" panose="020B0503020204020204" pitchFamily="34" charset="-122"/>
              </a:rPr>
              <a:t>）补偿公正，是对一个人曾经遭受的不公正待遇进行补偿；</a:t>
            </a:r>
          </a:p>
          <a:p>
            <a:pPr algn="just">
              <a:lnSpc>
                <a:spcPct val="150000"/>
              </a:lnSpc>
            </a:pPr>
            <a:r>
              <a:rPr lang="zh-CN" altLang="en-US" sz="22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en-US" altLang="zh-CN" sz="2200">
                <a:solidFill>
                  <a:srgbClr val="262626"/>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200">
                <a:solidFill>
                  <a:srgbClr val="262626"/>
                </a:solidFill>
                <a:latin typeface="黑体" panose="02010609060101010101" pitchFamily="49" charset="-122"/>
                <a:ea typeface="黑体" panose="02010609060101010101" pitchFamily="49" charset="-122"/>
                <a:sym typeface="微软雅黑" panose="020B0503020204020204" pitchFamily="34" charset="-122"/>
              </a:rPr>
              <a:t>）惩罚公正，是对违法者或做坏事的人进行惩罚；</a:t>
            </a:r>
          </a:p>
          <a:p>
            <a:pPr algn="just">
              <a:lnSpc>
                <a:spcPct val="150000"/>
              </a:lnSpc>
            </a:pPr>
            <a:r>
              <a:rPr lang="zh-CN" altLang="en-US" sz="22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en-US" altLang="zh-CN" sz="2200">
                <a:solidFill>
                  <a:srgbClr val="262626"/>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200">
                <a:solidFill>
                  <a:srgbClr val="262626"/>
                </a:solidFill>
                <a:latin typeface="黑体" panose="02010609060101010101" pitchFamily="49" charset="-122"/>
                <a:ea typeface="黑体" panose="02010609060101010101" pitchFamily="49" charset="-122"/>
                <a:sym typeface="微软雅黑" panose="020B0503020204020204" pitchFamily="34" charset="-122"/>
              </a:rPr>
              <a:t>）分配公正，指公正地分配福利和负担；</a:t>
            </a:r>
          </a:p>
          <a:p>
            <a:pPr algn="just">
              <a:lnSpc>
                <a:spcPct val="150000"/>
              </a:lnSpc>
            </a:pPr>
            <a:r>
              <a:rPr lang="zh-CN" altLang="en-US" sz="22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en-US" altLang="zh-CN" sz="2200">
                <a:solidFill>
                  <a:srgbClr val="262626"/>
                </a:solidFill>
                <a:latin typeface="黑体" panose="02010609060101010101" pitchFamily="49" charset="-122"/>
                <a:ea typeface="黑体" panose="02010609060101010101" pitchFamily="49" charset="-122"/>
                <a:sym typeface="微软雅黑" panose="020B0503020204020204" pitchFamily="34" charset="-122"/>
              </a:rPr>
              <a:t>4</a:t>
            </a:r>
            <a:r>
              <a:rPr lang="zh-CN" altLang="en-US" sz="2200">
                <a:solidFill>
                  <a:srgbClr val="262626"/>
                </a:solidFill>
                <a:latin typeface="黑体" panose="02010609060101010101" pitchFamily="49" charset="-122"/>
                <a:ea typeface="黑体" panose="02010609060101010101" pitchFamily="49" charset="-122"/>
                <a:sym typeface="微软雅黑" panose="020B0503020204020204" pitchFamily="34" charset="-122"/>
              </a:rPr>
              <a:t>）程序公正，规定了判决的过程、行为或达成的协议的公正性。</a:t>
            </a:r>
          </a:p>
        </p:txBody>
      </p:sp>
      <p:sp>
        <p:nvSpPr>
          <p:cNvPr id="34" name="椭圆 33">
            <a:extLst>
              <a:ext uri="{FF2B5EF4-FFF2-40B4-BE49-F238E27FC236}">
                <a16:creationId xmlns:a16="http://schemas.microsoft.com/office/drawing/2014/main" id="{266CACEB-2EF4-110F-BD13-E01819820B47}"/>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
        <p:nvSpPr>
          <p:cNvPr id="35" name="TextBox 34">
            <a:extLst>
              <a:ext uri="{FF2B5EF4-FFF2-40B4-BE49-F238E27FC236}">
                <a16:creationId xmlns:a16="http://schemas.microsoft.com/office/drawing/2014/main" id="{595F2062-C022-0844-7A1F-63C4E92ADA43}"/>
              </a:ext>
            </a:extLst>
          </p:cNvPr>
          <p:cNvSpPr txBox="1"/>
          <p:nvPr/>
        </p:nvSpPr>
        <p:spPr>
          <a:xfrm>
            <a:off x="334963" y="890588"/>
            <a:ext cx="3406775" cy="522287"/>
          </a:xfrm>
          <a:prstGeom prst="rect">
            <a:avLst/>
          </a:prstGeom>
          <a:noFill/>
        </p:spPr>
        <p:txBody>
          <a:bodyPr wrap="none">
            <a:spAutoFit/>
          </a:bodyPr>
          <a:lstStyle/>
          <a:p>
            <a:pPr fontAlgn="auto">
              <a:spcBef>
                <a:spcPts val="0"/>
              </a:spcBef>
              <a:spcAft>
                <a:spcPts val="0"/>
              </a:spcAft>
              <a:defRPr/>
            </a:pPr>
            <a:r>
              <a:rPr lang="en-US" altLang="zh-CN" sz="2800" b="1" noProof="1">
                <a:sym typeface="+mn-ea"/>
              </a:rPr>
              <a:t>3.4.1 </a:t>
            </a:r>
            <a:r>
              <a:rPr lang="zh-CN" altLang="en-US" sz="2800" b="1" noProof="1">
                <a:sym typeface="+mn-ea"/>
              </a:rPr>
              <a:t>基本公正原则</a:t>
            </a:r>
            <a:endParaRPr lang="zh-CN" altLang="en-US" sz="2800" b="1" spc="300" noProof="1">
              <a:latin typeface="宋体" panose="02010600030101010101" pitchFamily="2" charset="-122"/>
              <a:sym typeface="+mn-ea"/>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Box 41">
            <a:extLst>
              <a:ext uri="{FF2B5EF4-FFF2-40B4-BE49-F238E27FC236}">
                <a16:creationId xmlns:a16="http://schemas.microsoft.com/office/drawing/2014/main" id="{F3434B81-5477-9981-EB63-F111AEE2CF3A}"/>
              </a:ext>
            </a:extLst>
          </p:cNvPr>
          <p:cNvSpPr>
            <a:spLocks noChangeArrowheads="1"/>
          </p:cNvSpPr>
          <p:nvPr/>
        </p:nvSpPr>
        <p:spPr bwMode="auto">
          <a:xfrm>
            <a:off x="482600" y="1600200"/>
            <a:ext cx="77470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0"/>
              </a:spcBef>
              <a:buClrTx/>
              <a:buSzTx/>
              <a:buFontTx/>
              <a:buNone/>
              <a:defRPr/>
            </a:pPr>
            <a:r>
              <a:rPr lang="zh-CN" altLang="en-US" sz="2400" dirty="0">
                <a:solidFill>
                  <a:srgbClr val="262626"/>
                </a:solidFill>
                <a:latin typeface="黑体" panose="02010609060101010101" pitchFamily="49" charset="-122"/>
                <a:ea typeface="黑体" panose="02010609060101010101" pitchFamily="49" charset="-122"/>
                <a:sym typeface="微软雅黑" panose="020B0503020204020204" pitchFamily="34" charset="-122"/>
              </a:rPr>
              <a:t>工程领域里基本的分配公正主要是指：</a:t>
            </a:r>
          </a:p>
          <a:p>
            <a:pPr marL="342900" indent="-342900" algn="just" eaLnBrk="1" hangingPunct="1">
              <a:lnSpc>
                <a:spcPct val="150000"/>
              </a:lnSpc>
              <a:spcBef>
                <a:spcPct val="0"/>
              </a:spcBef>
              <a:buClrTx/>
              <a:buSzTx/>
              <a:buFont typeface="Wingdings" panose="05000000000000000000" pitchFamily="2" charset="2"/>
              <a:buChar char="u"/>
              <a:defRPr/>
            </a:pPr>
            <a:r>
              <a:rPr lang="zh-CN" altLang="en-US" sz="2200" dirty="0">
                <a:solidFill>
                  <a:srgbClr val="262626"/>
                </a:solidFill>
                <a:latin typeface="黑体" panose="02010609060101010101" pitchFamily="49" charset="-122"/>
                <a:ea typeface="黑体" panose="02010609060101010101" pitchFamily="49" charset="-122"/>
                <a:sym typeface="微软雅黑" panose="020B0503020204020204" pitchFamily="34" charset="-122"/>
              </a:rPr>
              <a:t>工程活动</a:t>
            </a:r>
            <a:r>
              <a:rPr lang="zh-CN" altLang="en-US" sz="2200" dirty="0">
                <a:solidFill>
                  <a:srgbClr val="FF0000"/>
                </a:solidFill>
                <a:latin typeface="黑体" panose="02010609060101010101" pitchFamily="49" charset="-122"/>
                <a:ea typeface="黑体" panose="02010609060101010101" pitchFamily="49" charset="-122"/>
                <a:sym typeface="微软雅黑" panose="020B0503020204020204" pitchFamily="34" charset="-122"/>
              </a:rPr>
              <a:t>不应该危及</a:t>
            </a:r>
            <a:r>
              <a:rPr lang="zh-CN" altLang="en-US" sz="2200" dirty="0">
                <a:solidFill>
                  <a:srgbClr val="262626"/>
                </a:solidFill>
                <a:latin typeface="黑体" panose="02010609060101010101" pitchFamily="49" charset="-122"/>
                <a:ea typeface="黑体" panose="02010609060101010101" pitchFamily="49" charset="-122"/>
                <a:sym typeface="微软雅黑" panose="020B0503020204020204" pitchFamily="34" charset="-122"/>
              </a:rPr>
              <a:t>个体与特定人群的基本的生存与发展的需要；</a:t>
            </a:r>
          </a:p>
          <a:p>
            <a:pPr marL="342900" indent="-342900" algn="just" eaLnBrk="1" hangingPunct="1">
              <a:lnSpc>
                <a:spcPct val="150000"/>
              </a:lnSpc>
              <a:spcBef>
                <a:spcPct val="0"/>
              </a:spcBef>
              <a:buClrTx/>
              <a:buSzTx/>
              <a:buFont typeface="Wingdings" panose="05000000000000000000" pitchFamily="2" charset="2"/>
              <a:buChar char="u"/>
              <a:defRPr/>
            </a:pPr>
            <a:r>
              <a:rPr lang="zh-CN" altLang="en-US" sz="2200" dirty="0">
                <a:solidFill>
                  <a:srgbClr val="262626"/>
                </a:solidFill>
                <a:latin typeface="黑体" panose="02010609060101010101" pitchFamily="49" charset="-122"/>
                <a:ea typeface="黑体" panose="02010609060101010101" pitchFamily="49" charset="-122"/>
                <a:sym typeface="微软雅黑" panose="020B0503020204020204" pitchFamily="34" charset="-122"/>
              </a:rPr>
              <a:t>不同的利益集团和个体应该</a:t>
            </a:r>
            <a:r>
              <a:rPr lang="zh-CN" altLang="en-US" sz="2200" dirty="0">
                <a:solidFill>
                  <a:srgbClr val="FF0000"/>
                </a:solidFill>
                <a:latin typeface="黑体" panose="02010609060101010101" pitchFamily="49" charset="-122"/>
                <a:ea typeface="黑体" panose="02010609060101010101" pitchFamily="49" charset="-122"/>
                <a:sym typeface="微软雅黑" panose="020B0503020204020204" pitchFamily="34" charset="-122"/>
              </a:rPr>
              <a:t>合理地分担</a:t>
            </a:r>
            <a:r>
              <a:rPr lang="zh-CN" altLang="en-US" sz="2200" dirty="0">
                <a:solidFill>
                  <a:srgbClr val="262626"/>
                </a:solidFill>
                <a:latin typeface="黑体" panose="02010609060101010101" pitchFamily="49" charset="-122"/>
                <a:ea typeface="黑体" panose="02010609060101010101" pitchFamily="49" charset="-122"/>
                <a:sym typeface="微软雅黑" panose="020B0503020204020204" pitchFamily="34" charset="-122"/>
              </a:rPr>
              <a:t>工程活动所涉及的成本、风险与效益；</a:t>
            </a:r>
          </a:p>
          <a:p>
            <a:pPr marL="342900" indent="-342900" algn="just" eaLnBrk="1" hangingPunct="1">
              <a:lnSpc>
                <a:spcPct val="150000"/>
              </a:lnSpc>
              <a:spcBef>
                <a:spcPct val="0"/>
              </a:spcBef>
              <a:buClrTx/>
              <a:buSzTx/>
              <a:buFont typeface="Wingdings" panose="05000000000000000000" pitchFamily="2" charset="2"/>
              <a:buChar char="u"/>
              <a:defRPr/>
            </a:pPr>
            <a:r>
              <a:rPr lang="zh-CN" altLang="en-US" sz="2200" dirty="0">
                <a:solidFill>
                  <a:srgbClr val="262626"/>
                </a:solidFill>
                <a:latin typeface="黑体" panose="02010609060101010101" pitchFamily="49" charset="-122"/>
                <a:ea typeface="黑体" panose="02010609060101010101" pitchFamily="49" charset="-122"/>
                <a:sym typeface="微软雅黑" panose="020B0503020204020204" pitchFamily="34" charset="-122"/>
              </a:rPr>
              <a:t>对于因工程活动而处于相对不利地位的个人与人群，社会应给予</a:t>
            </a:r>
            <a:r>
              <a:rPr lang="zh-CN" altLang="en-US" sz="2200" dirty="0">
                <a:solidFill>
                  <a:srgbClr val="FF0000"/>
                </a:solidFill>
                <a:latin typeface="黑体" panose="02010609060101010101" pitchFamily="49" charset="-122"/>
                <a:ea typeface="黑体" panose="02010609060101010101" pitchFamily="49" charset="-122"/>
                <a:sym typeface="微软雅黑" panose="020B0503020204020204" pitchFamily="34" charset="-122"/>
              </a:rPr>
              <a:t>适当的帮助和补偿</a:t>
            </a:r>
            <a:r>
              <a:rPr lang="zh-CN" altLang="en-US" sz="2200" dirty="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p>
        </p:txBody>
      </p:sp>
      <p:sp>
        <p:nvSpPr>
          <p:cNvPr id="34" name="椭圆 33">
            <a:extLst>
              <a:ext uri="{FF2B5EF4-FFF2-40B4-BE49-F238E27FC236}">
                <a16:creationId xmlns:a16="http://schemas.microsoft.com/office/drawing/2014/main" id="{A14241A4-BF53-75F2-60AC-5E3C5F04497A}"/>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1" descr="C:\Users\Administrator\AppData\Roaming\Tencent\Users\565354\QQ\WinTemp\RichOle\}]8VKCA2`$8NRYH4BRWN@O7.png">
            <a:extLst>
              <a:ext uri="{FF2B5EF4-FFF2-40B4-BE49-F238E27FC236}">
                <a16:creationId xmlns:a16="http://schemas.microsoft.com/office/drawing/2014/main" id="{B4EF2131-58C1-1068-90F7-D6FB5647C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057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41">
            <a:extLst>
              <a:ext uri="{FF2B5EF4-FFF2-40B4-BE49-F238E27FC236}">
                <a16:creationId xmlns:a16="http://schemas.microsoft.com/office/drawing/2014/main" id="{8882EF1C-3858-D76B-EBC7-2A141625C625}"/>
              </a:ext>
            </a:extLst>
          </p:cNvPr>
          <p:cNvSpPr>
            <a:spLocks noChangeArrowheads="1"/>
          </p:cNvSpPr>
          <p:nvPr/>
        </p:nvSpPr>
        <p:spPr bwMode="auto">
          <a:xfrm>
            <a:off x="625475" y="2286000"/>
            <a:ext cx="757396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0"/>
              </a:spcBef>
              <a:buClrTx/>
              <a:buSzTx/>
              <a:buFontTx/>
              <a:buNone/>
              <a:defRPr/>
            </a:pPr>
            <a:r>
              <a:rPr lang="zh-CN" altLang="en-US" sz="2400" b="1" dirty="0">
                <a:latin typeface="+mn-ea"/>
                <a:ea typeface="+mn-ea"/>
                <a:sym typeface="微软雅黑" panose="020B0503020204020204" pitchFamily="34" charset="-122"/>
              </a:rPr>
              <a:t>基本实现途径：在不同利益与价值追求的个人与团体间的</a:t>
            </a:r>
            <a:r>
              <a:rPr lang="zh-CN" altLang="en-US" sz="2400" b="1" dirty="0">
                <a:solidFill>
                  <a:srgbClr val="FF0000"/>
                </a:solidFill>
                <a:latin typeface="+mn-ea"/>
                <a:ea typeface="+mn-ea"/>
                <a:sym typeface="微软雅黑" panose="020B0503020204020204" pitchFamily="34" charset="-122"/>
              </a:rPr>
              <a:t>对话的基础</a:t>
            </a:r>
            <a:r>
              <a:rPr lang="zh-CN" altLang="en-US" sz="2400" b="1" dirty="0">
                <a:latin typeface="+mn-ea"/>
                <a:ea typeface="+mn-ea"/>
                <a:sym typeface="微软雅黑" panose="020B0503020204020204" pitchFamily="34" charset="-122"/>
              </a:rPr>
              <a:t>上，达成有普遍约束力的分配与补偿原则。</a:t>
            </a:r>
          </a:p>
          <a:p>
            <a:pPr marL="342900" indent="-342900" algn="just" eaLnBrk="1" hangingPunct="1">
              <a:lnSpc>
                <a:spcPct val="150000"/>
              </a:lnSpc>
              <a:spcBef>
                <a:spcPct val="0"/>
              </a:spcBef>
              <a:buClrTx/>
              <a:buSzTx/>
              <a:buFont typeface="Wingdings" panose="05000000000000000000" pitchFamily="2" charset="2"/>
              <a:buChar char="u"/>
              <a:defRPr/>
            </a:pPr>
            <a:r>
              <a:rPr lang="zh-CN" altLang="en-US" sz="2400" b="1" dirty="0">
                <a:latin typeface="+mn-ea"/>
                <a:ea typeface="+mn-ea"/>
                <a:sym typeface="微软雅黑" panose="020B0503020204020204" pitchFamily="34" charset="-122"/>
              </a:rPr>
              <a:t>进行项目的社会评价。</a:t>
            </a:r>
            <a:endParaRPr lang="en-US" altLang="zh-CN" sz="2400" b="1" dirty="0">
              <a:latin typeface="+mn-ea"/>
              <a:ea typeface="+mn-ea"/>
              <a:sym typeface="微软雅黑" panose="020B0503020204020204" pitchFamily="34" charset="-122"/>
            </a:endParaRPr>
          </a:p>
          <a:p>
            <a:pPr marL="342900" indent="-342900" algn="just" eaLnBrk="1" hangingPunct="1">
              <a:lnSpc>
                <a:spcPct val="150000"/>
              </a:lnSpc>
              <a:spcBef>
                <a:spcPct val="0"/>
              </a:spcBef>
              <a:buClrTx/>
              <a:buSzTx/>
              <a:buFont typeface="Wingdings" panose="05000000000000000000" pitchFamily="2" charset="2"/>
              <a:buChar char="u"/>
              <a:defRPr/>
            </a:pPr>
            <a:r>
              <a:rPr lang="zh-CN" altLang="en-US" sz="2400" b="1" noProof="1">
                <a:latin typeface="+mn-ea"/>
                <a:ea typeface="+mn-ea"/>
                <a:sym typeface="微软雅黑" panose="020B0503020204020204" pitchFamily="34" charset="-122"/>
              </a:rPr>
              <a:t>引入后评估机制。</a:t>
            </a:r>
            <a:endParaRPr lang="en-US" altLang="zh-CN" sz="2400" b="1" noProof="1">
              <a:latin typeface="+mn-ea"/>
              <a:ea typeface="+mn-ea"/>
              <a:sym typeface="微软雅黑" panose="020B0503020204020204" pitchFamily="34" charset="-122"/>
            </a:endParaRPr>
          </a:p>
          <a:p>
            <a:pPr marL="342900" indent="-342900" algn="just" eaLnBrk="1" hangingPunct="1">
              <a:lnSpc>
                <a:spcPct val="150000"/>
              </a:lnSpc>
              <a:spcBef>
                <a:spcPct val="0"/>
              </a:spcBef>
              <a:buClrTx/>
              <a:buSzTx/>
              <a:buFont typeface="Wingdings" panose="05000000000000000000" pitchFamily="2" charset="2"/>
              <a:buChar char="u"/>
              <a:defRPr/>
            </a:pPr>
            <a:r>
              <a:rPr lang="zh-CN" altLang="en-US" sz="2400" b="1" noProof="1">
                <a:latin typeface="+mn-ea"/>
                <a:ea typeface="+mn-ea"/>
                <a:sym typeface="微软雅黑" panose="020B0503020204020204" pitchFamily="34" charset="-122"/>
              </a:rPr>
              <a:t>针对仅瞄准目标人群的局限，扩大关注的视域，开展利益相关者分析。</a:t>
            </a:r>
            <a:endParaRPr lang="zh-CN" altLang="en-US" sz="2400" b="1" dirty="0">
              <a:latin typeface="+mn-ea"/>
              <a:ea typeface="+mn-ea"/>
              <a:sym typeface="微软雅黑" panose="020B0503020204020204" pitchFamily="34" charset="-122"/>
            </a:endParaRPr>
          </a:p>
        </p:txBody>
      </p:sp>
      <p:sp>
        <p:nvSpPr>
          <p:cNvPr id="34" name="椭圆 33">
            <a:extLst>
              <a:ext uri="{FF2B5EF4-FFF2-40B4-BE49-F238E27FC236}">
                <a16:creationId xmlns:a16="http://schemas.microsoft.com/office/drawing/2014/main" id="{14332491-1BB6-CD81-28CD-19B8BE644F9E}"/>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
        <p:nvSpPr>
          <p:cNvPr id="35" name="TextBox 34">
            <a:extLst>
              <a:ext uri="{FF2B5EF4-FFF2-40B4-BE49-F238E27FC236}">
                <a16:creationId xmlns:a16="http://schemas.microsoft.com/office/drawing/2014/main" id="{A7E89DFB-26E2-3006-B318-5487B9469108}"/>
              </a:ext>
            </a:extLst>
          </p:cNvPr>
          <p:cNvSpPr txBox="1"/>
          <p:nvPr/>
        </p:nvSpPr>
        <p:spPr>
          <a:xfrm>
            <a:off x="260350" y="963613"/>
            <a:ext cx="4835525" cy="522287"/>
          </a:xfrm>
          <a:prstGeom prst="rect">
            <a:avLst/>
          </a:prstGeom>
          <a:noFill/>
        </p:spPr>
        <p:txBody>
          <a:bodyPr wrap="none">
            <a:spAutoFit/>
          </a:bodyPr>
          <a:lstStyle/>
          <a:p>
            <a:pPr fontAlgn="auto">
              <a:spcBef>
                <a:spcPts val="0"/>
              </a:spcBef>
              <a:spcAft>
                <a:spcPts val="0"/>
              </a:spcAft>
              <a:defRPr/>
            </a:pPr>
            <a:r>
              <a:rPr lang="en-US" altLang="zh-CN" sz="2800" b="1" noProof="1">
                <a:sym typeface="+mn-ea"/>
              </a:rPr>
              <a:t>3.4.2 </a:t>
            </a:r>
            <a:r>
              <a:rPr lang="zh-CN" altLang="en-US" sz="2800" b="1" noProof="1">
                <a:sym typeface="+mn-ea"/>
              </a:rPr>
              <a:t>利益补偿：原则与机制</a:t>
            </a:r>
            <a:endParaRPr lang="zh-CN" altLang="en-US" sz="2800" b="1" spc="300" noProof="1">
              <a:latin typeface="宋体" panose="02010600030101010101" pitchFamily="2" charset="-122"/>
              <a:sym typeface="+mn-ea"/>
            </a:endParaRPr>
          </a:p>
        </p:txBody>
      </p:sp>
      <p:sp>
        <p:nvSpPr>
          <p:cNvPr id="104452" name="TextBox 1">
            <a:extLst>
              <a:ext uri="{FF2B5EF4-FFF2-40B4-BE49-F238E27FC236}">
                <a16:creationId xmlns:a16="http://schemas.microsoft.com/office/drawing/2014/main" id="{E586BBEC-D322-E1A7-9021-1553BEB7BC83}"/>
              </a:ext>
            </a:extLst>
          </p:cNvPr>
          <p:cNvSpPr txBox="1">
            <a:spLocks noChangeArrowheads="1"/>
          </p:cNvSpPr>
          <p:nvPr/>
        </p:nvSpPr>
        <p:spPr bwMode="auto">
          <a:xfrm>
            <a:off x="825500" y="1644650"/>
            <a:ext cx="4826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t>如何保证分配公平？途径与机制？</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extBox 41">
            <a:extLst>
              <a:ext uri="{FF2B5EF4-FFF2-40B4-BE49-F238E27FC236}">
                <a16:creationId xmlns:a16="http://schemas.microsoft.com/office/drawing/2014/main" id="{C6DB5B0B-CD4F-B3B8-A5F1-EA707A53DEBD}"/>
              </a:ext>
            </a:extLst>
          </p:cNvPr>
          <p:cNvSpPr>
            <a:spLocks noChangeArrowheads="1"/>
          </p:cNvSpPr>
          <p:nvPr/>
        </p:nvSpPr>
        <p:spPr bwMode="auto">
          <a:xfrm>
            <a:off x="438150" y="1512888"/>
            <a:ext cx="809783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400">
                <a:solidFill>
                  <a:srgbClr val="FF0000"/>
                </a:solidFill>
                <a:latin typeface="黑体" panose="02010609060101010101" pitchFamily="49" charset="-122"/>
                <a:ea typeface="黑体" panose="02010609060101010101" pitchFamily="49" charset="-122"/>
                <a:sym typeface="微软雅黑" panose="020B0503020204020204" pitchFamily="34" charset="-122"/>
              </a:rPr>
              <a:t>首先，保证公众的知情权，做到知情同意。</a:t>
            </a:r>
            <a:endParaRPr lang="en-US" altLang="zh-CN" sz="240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lgn="just"/>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从某种角度来讲，科技时代中科技人员与社会公众之间的关系可以类比为</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医患</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关系模式。这种关系模式的特点是，双方信息不对称：责任方处于主导地位，权利方处于被动地位，并且权利方对关系过程的理解取决于责任方的信息传达。</a:t>
            </a:r>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p>
          <a:p>
            <a:pPr algn="just"/>
            <a:r>
              <a:rPr lang="en-US" altLang="zh-CN"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400">
                <a:solidFill>
                  <a:srgbClr val="FF0000"/>
                </a:solidFill>
                <a:latin typeface="黑体" panose="02010609060101010101" pitchFamily="49" charset="-122"/>
                <a:ea typeface="黑体" panose="02010609060101010101" pitchFamily="49" charset="-122"/>
                <a:sym typeface="微软雅黑" panose="020B0503020204020204" pitchFamily="34" charset="-122"/>
              </a:rPr>
              <a:t>其次，为保证程序公正，吸收攸关方参加到工程的决策、建设、运营之中。</a:t>
            </a:r>
          </a:p>
          <a:p>
            <a:pPr algn="just"/>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采用参与式方法有利于：</a:t>
            </a:r>
          </a:p>
          <a:p>
            <a:pPr algn="just"/>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提高项目方案的透明度和决策民主化；</a:t>
            </a:r>
          </a:p>
          <a:p>
            <a:pPr algn="just"/>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取得项目所在地各关利益相关者的理解、支持和合作；</a:t>
            </a:r>
          </a:p>
          <a:p>
            <a:pPr algn="just"/>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提高项目的成功率；</a:t>
            </a:r>
          </a:p>
          <a:p>
            <a:pPr algn="just"/>
            <a:r>
              <a:rPr lang="zh-CN" altLang="en-US" sz="2400">
                <a:solidFill>
                  <a:srgbClr val="262626"/>
                </a:solidFill>
                <a:latin typeface="黑体" panose="02010609060101010101" pitchFamily="49" charset="-122"/>
                <a:ea typeface="黑体" panose="02010609060101010101" pitchFamily="49" charset="-122"/>
                <a:sym typeface="微软雅黑" panose="020B0503020204020204" pitchFamily="34" charset="-122"/>
              </a:rPr>
              <a:t>    维护公正，减少不良社会后果。</a:t>
            </a:r>
          </a:p>
        </p:txBody>
      </p:sp>
      <p:sp>
        <p:nvSpPr>
          <p:cNvPr id="34" name="椭圆 33">
            <a:extLst>
              <a:ext uri="{FF2B5EF4-FFF2-40B4-BE49-F238E27FC236}">
                <a16:creationId xmlns:a16="http://schemas.microsoft.com/office/drawing/2014/main" id="{4A9E9FD3-922B-1546-FEF0-A1787D32622D}"/>
              </a:ext>
            </a:extLst>
          </p:cNvPr>
          <p:cNvSpPr/>
          <p:nvPr/>
        </p:nvSpPr>
        <p:spPr>
          <a:xfrm>
            <a:off x="230188" y="514350"/>
            <a:ext cx="207962" cy="2047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350" noProof="1"/>
          </a:p>
        </p:txBody>
      </p:sp>
      <p:sp>
        <p:nvSpPr>
          <p:cNvPr id="35" name="TextBox 34">
            <a:extLst>
              <a:ext uri="{FF2B5EF4-FFF2-40B4-BE49-F238E27FC236}">
                <a16:creationId xmlns:a16="http://schemas.microsoft.com/office/drawing/2014/main" id="{3AF2193F-54E3-9790-92C7-995F27EF96AC}"/>
              </a:ext>
            </a:extLst>
          </p:cNvPr>
          <p:cNvSpPr txBox="1"/>
          <p:nvPr/>
        </p:nvSpPr>
        <p:spPr>
          <a:xfrm>
            <a:off x="322263" y="990600"/>
            <a:ext cx="5194300" cy="522288"/>
          </a:xfrm>
          <a:prstGeom prst="rect">
            <a:avLst/>
          </a:prstGeom>
          <a:noFill/>
        </p:spPr>
        <p:txBody>
          <a:bodyPr wrap="none">
            <a:spAutoFit/>
          </a:bodyPr>
          <a:lstStyle/>
          <a:p>
            <a:pPr fontAlgn="auto">
              <a:spcBef>
                <a:spcPts val="0"/>
              </a:spcBef>
              <a:spcAft>
                <a:spcPts val="0"/>
              </a:spcAft>
              <a:defRPr/>
            </a:pPr>
            <a:r>
              <a:rPr lang="en-US" altLang="zh-CN" sz="2800" b="1" noProof="1">
                <a:sym typeface="+mn-ea"/>
              </a:rPr>
              <a:t>3.4.3 </a:t>
            </a:r>
            <a:r>
              <a:rPr lang="zh-CN" altLang="en-US" sz="2800" b="1" noProof="1">
                <a:sym typeface="+mn-ea"/>
              </a:rPr>
              <a:t>利益协调机制：公众参与</a:t>
            </a:r>
            <a:endParaRPr lang="zh-CN" altLang="en-US" sz="2800" b="1" spc="300" noProof="1">
              <a:latin typeface="宋体" panose="02010600030101010101" pitchFamily="2" charset="-122"/>
              <a:sym typeface="+mn-ea"/>
            </a:endParaRP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文本框 2">
            <a:extLst>
              <a:ext uri="{FF2B5EF4-FFF2-40B4-BE49-F238E27FC236}">
                <a16:creationId xmlns:a16="http://schemas.microsoft.com/office/drawing/2014/main" id="{080C9903-588C-F2A6-0EE7-A2D38A86F869}"/>
              </a:ext>
            </a:extLst>
          </p:cNvPr>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如何实现工程项目的利益协调与补偿</a:t>
            </a:r>
          </a:p>
        </p:txBody>
      </p:sp>
      <p:sp>
        <p:nvSpPr>
          <p:cNvPr id="108546" name="文本框 3">
            <a:extLst>
              <a:ext uri="{FF2B5EF4-FFF2-40B4-BE49-F238E27FC236}">
                <a16:creationId xmlns:a16="http://schemas.microsoft.com/office/drawing/2014/main" id="{76641647-EAD7-C51F-C212-96F2D647036E}"/>
              </a:ext>
            </a:extLst>
          </p:cNvPr>
          <p:cNvSpPr txBox="1">
            <a:spLocks noChangeArrowheads="1"/>
          </p:cNvSpPr>
          <p:nvPr>
            <p:custDataLst>
              <p:tags r:id="rId3"/>
            </p:custDataLst>
          </p:nvPr>
        </p:nvSpPr>
        <p:spPr bwMode="auto">
          <a:xfrm>
            <a:off x="1828800" y="2332038"/>
            <a:ext cx="680561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公众参与，保证公众知情权，各方民主决策</a:t>
            </a:r>
          </a:p>
        </p:txBody>
      </p:sp>
      <p:sp>
        <p:nvSpPr>
          <p:cNvPr id="108547" name="文本框 4">
            <a:extLst>
              <a:ext uri="{FF2B5EF4-FFF2-40B4-BE49-F238E27FC236}">
                <a16:creationId xmlns:a16="http://schemas.microsoft.com/office/drawing/2014/main" id="{BC85EAAF-3F80-7CFF-7BEA-D8F26E028368}"/>
              </a:ext>
            </a:extLst>
          </p:cNvPr>
          <p:cNvSpPr txBox="1">
            <a:spLocks noChangeArrowheads="1"/>
          </p:cNvSpPr>
          <p:nvPr>
            <p:custDataLst>
              <p:tags r:id="rId4"/>
            </p:custDataLst>
          </p:nvPr>
        </p:nvSpPr>
        <p:spPr bwMode="auto">
          <a:xfrm>
            <a:off x="1828800" y="31892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利益受损方积极补偿</a:t>
            </a:r>
          </a:p>
        </p:txBody>
      </p:sp>
      <p:sp>
        <p:nvSpPr>
          <p:cNvPr id="108548" name="文本框 5">
            <a:extLst>
              <a:ext uri="{FF2B5EF4-FFF2-40B4-BE49-F238E27FC236}">
                <a16:creationId xmlns:a16="http://schemas.microsoft.com/office/drawing/2014/main" id="{4079DA6D-D5A4-A0E9-FF99-3413E13783F3}"/>
              </a:ext>
            </a:extLst>
          </p:cNvPr>
          <p:cNvSpPr txBox="1">
            <a:spLocks noChangeArrowheads="1"/>
          </p:cNvSpPr>
          <p:nvPr>
            <p:custDataLst>
              <p:tags r:id="rId5"/>
            </p:custDataLst>
          </p:nvPr>
        </p:nvSpPr>
        <p:spPr bwMode="auto">
          <a:xfrm>
            <a:off x="1828800" y="404653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社会评估</a:t>
            </a:r>
          </a:p>
        </p:txBody>
      </p:sp>
      <p:sp>
        <p:nvSpPr>
          <p:cNvPr id="108549" name="文本框 6">
            <a:extLst>
              <a:ext uri="{FF2B5EF4-FFF2-40B4-BE49-F238E27FC236}">
                <a16:creationId xmlns:a16="http://schemas.microsoft.com/office/drawing/2014/main" id="{43C5E529-3138-6819-F60E-D4AF7F760706}"/>
              </a:ext>
            </a:extLst>
          </p:cNvPr>
          <p:cNvSpPr txBox="1">
            <a:spLocks noChangeArrowheads="1"/>
          </p:cNvSpPr>
          <p:nvPr>
            <p:custDataLst>
              <p:tags r:id="rId6"/>
            </p:custDataLst>
          </p:nvPr>
        </p:nvSpPr>
        <p:spPr bwMode="auto">
          <a:xfrm>
            <a:off x="1828800" y="49037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各方积极对话</a:t>
            </a:r>
          </a:p>
        </p:txBody>
      </p:sp>
      <p:sp>
        <p:nvSpPr>
          <p:cNvPr id="8" name="矩形 7">
            <a:extLst>
              <a:ext uri="{FF2B5EF4-FFF2-40B4-BE49-F238E27FC236}">
                <a16:creationId xmlns:a16="http://schemas.microsoft.com/office/drawing/2014/main" id="{6539FBE9-1285-91D3-1CD9-7E836DA4775D}"/>
              </a:ext>
            </a:extLst>
          </p:cNvPr>
          <p:cNvSpPr>
            <a:spLocks noChangeAspect="1"/>
          </p:cNvSpPr>
          <p:nvPr>
            <p:custDataLst>
              <p:tags r:id="rId7"/>
            </p:custDataLst>
          </p:nvPr>
        </p:nvSpPr>
        <p:spPr>
          <a:xfrm>
            <a:off x="1114425" y="239712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A</a:t>
            </a:r>
          </a:p>
        </p:txBody>
      </p:sp>
      <p:sp>
        <p:nvSpPr>
          <p:cNvPr id="9" name="矩形 8">
            <a:extLst>
              <a:ext uri="{FF2B5EF4-FFF2-40B4-BE49-F238E27FC236}">
                <a16:creationId xmlns:a16="http://schemas.microsoft.com/office/drawing/2014/main" id="{4B99CF57-BEF1-3F48-A7D9-129EFD392A64}"/>
              </a:ext>
            </a:extLst>
          </p:cNvPr>
          <p:cNvSpPr>
            <a:spLocks noChangeAspect="1"/>
          </p:cNvSpPr>
          <p:nvPr>
            <p:custDataLst>
              <p:tags r:id="rId8"/>
            </p:custDataLst>
          </p:nvPr>
        </p:nvSpPr>
        <p:spPr>
          <a:xfrm>
            <a:off x="1114425" y="325437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B</a:t>
            </a:r>
          </a:p>
        </p:txBody>
      </p:sp>
      <p:sp>
        <p:nvSpPr>
          <p:cNvPr id="10" name="矩形 9">
            <a:extLst>
              <a:ext uri="{FF2B5EF4-FFF2-40B4-BE49-F238E27FC236}">
                <a16:creationId xmlns:a16="http://schemas.microsoft.com/office/drawing/2014/main" id="{3C776FEA-98BD-3853-900A-DA6EF5B042F8}"/>
              </a:ext>
            </a:extLst>
          </p:cNvPr>
          <p:cNvSpPr>
            <a:spLocks noChangeAspect="1"/>
          </p:cNvSpPr>
          <p:nvPr>
            <p:custDataLst>
              <p:tags r:id="rId9"/>
            </p:custDataLst>
          </p:nvPr>
        </p:nvSpPr>
        <p:spPr>
          <a:xfrm>
            <a:off x="1114425" y="411162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C</a:t>
            </a:r>
          </a:p>
        </p:txBody>
      </p:sp>
      <p:sp>
        <p:nvSpPr>
          <p:cNvPr id="11" name="矩形 10">
            <a:extLst>
              <a:ext uri="{FF2B5EF4-FFF2-40B4-BE49-F238E27FC236}">
                <a16:creationId xmlns:a16="http://schemas.microsoft.com/office/drawing/2014/main" id="{BA8B41B2-D561-DEF8-D3A1-279B4B1A553C}"/>
              </a:ext>
            </a:extLst>
          </p:cNvPr>
          <p:cNvSpPr>
            <a:spLocks noChangeAspect="1"/>
          </p:cNvSpPr>
          <p:nvPr>
            <p:custDataLst>
              <p:tags r:id="rId10"/>
            </p:custDataLst>
          </p:nvPr>
        </p:nvSpPr>
        <p:spPr>
          <a:xfrm>
            <a:off x="1114425" y="496887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D</a:t>
            </a:r>
          </a:p>
        </p:txBody>
      </p:sp>
      <p:sp>
        <p:nvSpPr>
          <p:cNvPr id="12" name="圆角矩形 11">
            <a:extLst>
              <a:ext uri="{FF2B5EF4-FFF2-40B4-BE49-F238E27FC236}">
                <a16:creationId xmlns:a16="http://schemas.microsoft.com/office/drawing/2014/main" id="{DC664AC4-7DAE-5D71-1AA4-57A5E9E7788C}"/>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提交</a:t>
            </a:r>
          </a:p>
        </p:txBody>
      </p:sp>
      <p:grpSp>
        <p:nvGrpSpPr>
          <p:cNvPr id="108555" name="组合 16">
            <a:extLst>
              <a:ext uri="{FF2B5EF4-FFF2-40B4-BE49-F238E27FC236}">
                <a16:creationId xmlns:a16="http://schemas.microsoft.com/office/drawing/2014/main" id="{E335BA76-FE60-A9D0-61C9-23247B1C7CF4}"/>
              </a:ext>
            </a:extLst>
          </p:cNvPr>
          <p:cNvGrpSpPr>
            <a:grpSpLocks/>
          </p:cNvGrpSpPr>
          <p:nvPr/>
        </p:nvGrpSpPr>
        <p:grpSpPr bwMode="auto">
          <a:xfrm>
            <a:off x="0" y="0"/>
            <a:ext cx="9144000" cy="635000"/>
            <a:chOff x="0" y="0"/>
            <a:chExt cx="14400" cy="1000"/>
          </a:xfrm>
        </p:grpSpPr>
        <p:sp>
          <p:nvSpPr>
            <p:cNvPr id="13" name="TitleBackground">
              <a:extLst>
                <a:ext uri="{FF2B5EF4-FFF2-40B4-BE49-F238E27FC236}">
                  <a16:creationId xmlns:a16="http://schemas.microsoft.com/office/drawing/2014/main" id="{2148BB91-A1D3-0369-1383-D3E0FF09FBAE}"/>
                </a:ext>
              </a:extLst>
            </p:cNvPr>
            <p:cNvSpPr/>
            <p:nvPr>
              <p:custDataLst>
                <p:tags r:id="rId13"/>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4" name="ColorBlock">
              <a:extLst>
                <a:ext uri="{FF2B5EF4-FFF2-40B4-BE49-F238E27FC236}">
                  <a16:creationId xmlns:a16="http://schemas.microsoft.com/office/drawing/2014/main" id="{5A7C88F1-B24D-964A-9CB4-61C76E2D3E52}"/>
                </a:ext>
              </a:extLst>
            </p:cNvPr>
            <p:cNvSpPr/>
            <p:nvPr>
              <p:custDataLst>
                <p:tags r:id="rId14"/>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08558" name="TypeText">
              <a:extLst>
                <a:ext uri="{FF2B5EF4-FFF2-40B4-BE49-F238E27FC236}">
                  <a16:creationId xmlns:a16="http://schemas.microsoft.com/office/drawing/2014/main" id="{E215D9F6-DC80-59B8-85A3-339CEF48DA03}"/>
                </a:ext>
              </a:extLst>
            </p:cNvPr>
            <p:cNvSpPr txBox="1">
              <a:spLocks noChangeArrowheads="1"/>
            </p:cNvSpPr>
            <p:nvPr>
              <p:custDataLst>
                <p:tags r:id="rId15"/>
              </p:custDataLst>
            </p:nvPr>
          </p:nvSpPr>
          <p:spPr bwMode="auto">
            <a:xfrm>
              <a:off x="400" y="0"/>
              <a:ext cx="3000"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600">
                  <a:solidFill>
                    <a:srgbClr val="000000"/>
                  </a:solidFill>
                  <a:latin typeface="微软雅黑" panose="020B0503020204020204" pitchFamily="34" charset="-122"/>
                  <a:ea typeface="微软雅黑" panose="020B0503020204020204" pitchFamily="34" charset="-122"/>
                </a:rPr>
                <a:t>多选题</a:t>
              </a:r>
            </a:p>
          </p:txBody>
        </p:sp>
        <p:sp>
          <p:nvSpPr>
            <p:cNvPr id="108559" name="TipText">
              <a:extLst>
                <a:ext uri="{FF2B5EF4-FFF2-40B4-BE49-F238E27FC236}">
                  <a16:creationId xmlns:a16="http://schemas.microsoft.com/office/drawing/2014/main" id="{AB8FE995-0CDB-52CC-0B69-E36C1D8D49C2}"/>
                </a:ext>
              </a:extLst>
            </p:cNvPr>
            <p:cNvSpPr txBox="1">
              <a:spLocks noChangeArrowheads="1"/>
            </p:cNvSpPr>
            <p:nvPr>
              <p:custDataLst>
                <p:tags r:id="rId16"/>
              </p:custDataLst>
            </p:nvPr>
          </p:nvSpPr>
          <p:spPr bwMode="auto">
            <a:xfrm>
              <a:off x="2248" y="172"/>
              <a:ext cx="3600"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000">
                  <a:solidFill>
                    <a:srgbClr val="808080"/>
                  </a:solidFill>
                  <a:latin typeface="微软雅黑" panose="020B0503020204020204" pitchFamily="34" charset="-122"/>
                  <a:ea typeface="微软雅黑" panose="020B0503020204020204" pitchFamily="34" charset="-122"/>
                </a:rPr>
                <a:t>5分</a:t>
              </a:r>
            </a:p>
          </p:txBody>
        </p:sp>
      </p:grpSp>
      <p:pic>
        <p:nvPicPr>
          <p:cNvPr id="108560" name="图片 1" descr="tmp6718">
            <a:extLst>
              <a:ext uri="{FF2B5EF4-FFF2-40B4-BE49-F238E27FC236}">
                <a16:creationId xmlns:a16="http://schemas.microsoft.com/office/drawing/2014/main" id="{6E87A7D0-6913-9BE3-806C-E203905B1B96}"/>
              </a:ext>
            </a:extLst>
          </p:cNvPr>
          <p:cNvPicPr>
            <a:picLocks noChangeAspect="1" noChangeArrowheads="1"/>
          </p:cNvPicPr>
          <p:nvPr>
            <p:custDataLst>
              <p:tags r:id="rId12"/>
            </p:custDataLst>
          </p:nvPr>
        </p:nvPicPr>
        <p:blipFill>
          <a:blip r:embed="rId18">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Box 2">
            <a:extLst>
              <a:ext uri="{FF2B5EF4-FFF2-40B4-BE49-F238E27FC236}">
                <a16:creationId xmlns:a16="http://schemas.microsoft.com/office/drawing/2014/main" id="{677524FF-C1D8-C180-2FB1-260B67FBC14C}"/>
              </a:ext>
            </a:extLst>
          </p:cNvPr>
          <p:cNvSpPr txBox="1">
            <a:spLocks noChangeArrowheads="1"/>
          </p:cNvSpPr>
          <p:nvPr/>
        </p:nvSpPr>
        <p:spPr bwMode="auto">
          <a:xfrm>
            <a:off x="96838" y="3101975"/>
            <a:ext cx="1571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3000" b="1">
                <a:solidFill>
                  <a:schemeClr val="bg1"/>
                </a:solidFill>
                <a:latin typeface="宋体" panose="02010600030101010101" pitchFamily="2" charset="-122"/>
              </a:rPr>
              <a:t>本章概要</a:t>
            </a:r>
          </a:p>
        </p:txBody>
      </p:sp>
      <p:sp>
        <p:nvSpPr>
          <p:cNvPr id="109570" name="文本框 1">
            <a:extLst>
              <a:ext uri="{FF2B5EF4-FFF2-40B4-BE49-F238E27FC236}">
                <a16:creationId xmlns:a16="http://schemas.microsoft.com/office/drawing/2014/main" id="{BC8C2844-D98B-2A21-B9AC-F5F6F19CC933}"/>
              </a:ext>
            </a:extLst>
          </p:cNvPr>
          <p:cNvSpPr txBox="1">
            <a:spLocks noChangeArrowheads="1"/>
          </p:cNvSpPr>
          <p:nvPr/>
        </p:nvSpPr>
        <p:spPr bwMode="auto">
          <a:xfrm>
            <a:off x="490538" y="1981200"/>
            <a:ext cx="796766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lnSpc>
                <a:spcPct val="150000"/>
              </a:lnSpc>
            </a:pPr>
            <a:r>
              <a:rPr lang="zh-CN" altLang="en-US" sz="2000" b="1">
                <a:latin typeface="宋体" panose="02010600030101010101" pitchFamily="2" charset="-122"/>
              </a:rPr>
              <a:t>本章内容：</a:t>
            </a:r>
          </a:p>
          <a:p>
            <a:pPr algn="just" eaLnBrk="0" hangingPunct="0">
              <a:lnSpc>
                <a:spcPct val="150000"/>
              </a:lnSpc>
            </a:pPr>
            <a:r>
              <a:rPr lang="zh-CN" altLang="en-US" sz="2000" b="1">
                <a:latin typeface="宋体" panose="02010600030101010101" pitchFamily="2" charset="-122"/>
              </a:rPr>
              <a:t>    工程实践是人类社会存在和发展的基础。工程活动是价值导向很强的一种实践活动，可以应用于经济、政治、文化、科学、生态等诸多领域，发挥相应的价值。</a:t>
            </a:r>
          </a:p>
          <a:p>
            <a:pPr algn="just" eaLnBrk="0" hangingPunct="0">
              <a:lnSpc>
                <a:spcPct val="150000"/>
              </a:lnSpc>
            </a:pPr>
            <a:r>
              <a:rPr lang="zh-CN" altLang="en-US" sz="2000" b="1">
                <a:latin typeface="宋体" panose="02010600030101010101" pitchFamily="2" charset="-122"/>
              </a:rPr>
              <a:t>    就工程项目而言，发起方都期望项目实现自己的利益，这是工程发展的动力。但有收益就有付出和代价。</a:t>
            </a:r>
          </a:p>
          <a:p>
            <a:pPr algn="just" eaLnBrk="0" hangingPunct="0">
              <a:lnSpc>
                <a:spcPct val="150000"/>
              </a:lnSpc>
            </a:pPr>
            <a:r>
              <a:rPr lang="en-US" altLang="zh-CN" sz="2000" b="1">
                <a:latin typeface="宋体" panose="02010600030101010101" pitchFamily="2" charset="-122"/>
              </a:rPr>
              <a:t>    </a:t>
            </a:r>
            <a:r>
              <a:rPr lang="zh-CN" altLang="en-US" sz="2000" b="1">
                <a:latin typeface="宋体" panose="02010600030101010101" pitchFamily="2" charset="-122"/>
              </a:rPr>
              <a:t>应全面考虑工程的收益和成本，</a:t>
            </a:r>
            <a:r>
              <a:rPr lang="zh-CN" altLang="en-US" sz="2000" b="1">
                <a:solidFill>
                  <a:srgbClr val="FF0000"/>
                </a:solidFill>
                <a:latin typeface="宋体" panose="02010600030101010101" pitchFamily="2" charset="-122"/>
              </a:rPr>
              <a:t>建立补偿机制，对利益受损方给予补偿，以实现分配公正</a:t>
            </a:r>
            <a:r>
              <a:rPr lang="zh-CN" altLang="en-US" sz="2000" b="1">
                <a:latin typeface="宋体" panose="02010600030101010101" pitchFamily="2" charset="-122"/>
              </a:rPr>
              <a:t>。面向未来，应</a:t>
            </a:r>
            <a:r>
              <a:rPr lang="zh-CN" altLang="en-US" sz="2000" b="1">
                <a:solidFill>
                  <a:schemeClr val="tx2"/>
                </a:solidFill>
                <a:latin typeface="宋体" panose="02010600030101010101" pitchFamily="2" charset="-122"/>
              </a:rPr>
              <a:t>建立公众参与工程决策的机制，以保证工程为和谐社会建设作出贡献。</a:t>
            </a:r>
          </a:p>
        </p:txBody>
      </p:sp>
      <p:pic>
        <p:nvPicPr>
          <p:cNvPr id="109571" name="Picture 1" descr="C:\Users\Administrator\AppData\Roaming\Tencent\Users\565354\QQ\WinTemp\RichOle\51MT]8`NNYH2RZ(]5(1M`{2.png">
            <a:extLst>
              <a:ext uri="{FF2B5EF4-FFF2-40B4-BE49-F238E27FC236}">
                <a16:creationId xmlns:a16="http://schemas.microsoft.com/office/drawing/2014/main" id="{69F5A7FB-2993-1288-FACD-AB0FCBABE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9293" b="50000"/>
          <a:stretch>
            <a:fillRect/>
          </a:stretch>
        </p:blipFill>
        <p:spPr bwMode="auto">
          <a:xfrm>
            <a:off x="1066800" y="800100"/>
            <a:ext cx="31988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1" descr="C:\Users\Administrator\AppData\Roaming\Tencent\Users\565354\QQ\WinTemp\RichOle\@_1}I3BL[(RKALDR3HX}CNL.png">
            <a:extLst>
              <a:ext uri="{FF2B5EF4-FFF2-40B4-BE49-F238E27FC236}">
                <a16:creationId xmlns:a16="http://schemas.microsoft.com/office/drawing/2014/main" id="{33D2AE3B-6803-93D0-18E0-EFD7902A61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2800"/>
          <a:stretch>
            <a:fillRect/>
          </a:stretch>
        </p:blipFill>
        <p:spPr bwMode="auto">
          <a:xfrm>
            <a:off x="4265613" y="873125"/>
            <a:ext cx="3381375"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E199CAD-3C8B-13B2-4E12-4E4AEBC10BD5}"/>
              </a:ext>
            </a:extLst>
          </p:cNvPr>
          <p:cNvGraphicFramePr>
            <a:graphicFrameLocks noGrp="1"/>
          </p:cNvGraphicFramePr>
          <p:nvPr/>
        </p:nvGraphicFramePr>
        <p:xfrm>
          <a:off x="838200" y="3124200"/>
          <a:ext cx="7696200" cy="2378075"/>
        </p:xfrm>
        <a:graphic>
          <a:graphicData uri="http://schemas.openxmlformats.org/drawingml/2006/table">
            <a:tbl>
              <a:tblPr firstRow="1" bandRow="1">
                <a:tableStyleId>{5C22544A-7EE6-4342-B048-85BDC9FD1C3A}</a:tableStyleId>
              </a:tblPr>
              <a:tblGrid>
                <a:gridCol w="3848100">
                  <a:extLst>
                    <a:ext uri="{9D8B030D-6E8A-4147-A177-3AD203B41FA5}">
                      <a16:colId xmlns:a16="http://schemas.microsoft.com/office/drawing/2014/main" val="20000"/>
                    </a:ext>
                  </a:extLst>
                </a:gridCol>
                <a:gridCol w="3848100">
                  <a:extLst>
                    <a:ext uri="{9D8B030D-6E8A-4147-A177-3AD203B41FA5}">
                      <a16:colId xmlns:a16="http://schemas.microsoft.com/office/drawing/2014/main" val="20001"/>
                    </a:ext>
                  </a:extLst>
                </a:gridCol>
              </a:tblGrid>
              <a:tr h="457322">
                <a:tc>
                  <a:txBody>
                    <a:bodyPr/>
                    <a:lstStyle/>
                    <a:p>
                      <a:pPr algn="ctr"/>
                      <a:r>
                        <a:rPr lang="zh-CN" altLang="en-US" sz="2400" b="1" dirty="0">
                          <a:solidFill>
                            <a:schemeClr val="tx1"/>
                          </a:solidFill>
                        </a:rPr>
                        <a:t>受益区（受水区）</a:t>
                      </a:r>
                    </a:p>
                  </a:txBody>
                  <a:tcPr marL="91442" marR="91442"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zh-CN" altLang="en-US" sz="2400" b="1" dirty="0">
                          <a:solidFill>
                            <a:schemeClr val="tx1"/>
                          </a:solidFill>
                        </a:rPr>
                        <a:t>受损区（供水及沿途区域）</a:t>
                      </a:r>
                    </a:p>
                  </a:txBody>
                  <a:tcPr marL="91442" marR="91442"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1920753">
                <a:tc>
                  <a:txBody>
                    <a:bodyPr/>
                    <a:lstStyle/>
                    <a:p>
                      <a:r>
                        <a:rPr lang="zh-CN" altLang="en-US" sz="2400" b="1" dirty="0">
                          <a:solidFill>
                            <a:schemeClr val="tx1"/>
                          </a:solidFill>
                        </a:rPr>
                        <a:t>北京、天津、河北、河南</a:t>
                      </a:r>
                      <a:endParaRPr lang="en-US" altLang="zh-CN" sz="2400" b="1" dirty="0">
                        <a:solidFill>
                          <a:schemeClr val="tx1"/>
                        </a:solidFill>
                      </a:endParaRPr>
                    </a:p>
                    <a:p>
                      <a:endParaRPr lang="zh-CN" altLang="en-US" sz="2400" b="1" dirty="0">
                        <a:solidFill>
                          <a:schemeClr val="tx1"/>
                        </a:solidFill>
                      </a:endParaRPr>
                    </a:p>
                    <a:p>
                      <a:r>
                        <a:rPr lang="zh-CN" altLang="en-US" sz="2400" b="1" dirty="0">
                          <a:solidFill>
                            <a:schemeClr val="tx1"/>
                          </a:solidFill>
                        </a:rPr>
                        <a:t>沿线</a:t>
                      </a:r>
                      <a:r>
                        <a:rPr lang="en-US" altLang="zh-CN" sz="2400" b="1" dirty="0">
                          <a:solidFill>
                            <a:schemeClr val="tx1"/>
                          </a:solidFill>
                        </a:rPr>
                        <a:t>6000</a:t>
                      </a:r>
                      <a:r>
                        <a:rPr lang="zh-CN" altLang="en-US" sz="2400" b="1" dirty="0">
                          <a:solidFill>
                            <a:schemeClr val="tx1"/>
                          </a:solidFill>
                        </a:rPr>
                        <a:t>万人喝上汉江水，近</a:t>
                      </a:r>
                      <a:r>
                        <a:rPr lang="en-US" altLang="zh-CN" sz="2400" b="1" dirty="0">
                          <a:solidFill>
                            <a:schemeClr val="tx1"/>
                          </a:solidFill>
                        </a:rPr>
                        <a:t>1</a:t>
                      </a:r>
                      <a:r>
                        <a:rPr lang="zh-CN" altLang="en-US" sz="2400" b="1" dirty="0">
                          <a:solidFill>
                            <a:schemeClr val="tx1"/>
                          </a:solidFill>
                        </a:rPr>
                        <a:t>亿人间接受益</a:t>
                      </a:r>
                    </a:p>
                  </a:txBody>
                  <a:tcPr marL="91442" marR="91442"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400" b="1" dirty="0">
                          <a:solidFill>
                            <a:schemeClr val="tx1"/>
                          </a:solidFill>
                        </a:rPr>
                        <a:t>湖北、河南、陕西等地区</a:t>
                      </a:r>
                      <a:endParaRPr lang="en-US" altLang="zh-CN" sz="2400" b="1" dirty="0">
                        <a:solidFill>
                          <a:schemeClr val="tx1"/>
                        </a:solidFill>
                      </a:endParaRPr>
                    </a:p>
                    <a:p>
                      <a:endParaRPr lang="zh-CN" altLang="en-US" sz="2400" b="1" dirty="0">
                        <a:solidFill>
                          <a:schemeClr val="tx1"/>
                        </a:solidFill>
                      </a:endParaRPr>
                    </a:p>
                    <a:p>
                      <a:r>
                        <a:rPr lang="zh-CN" altLang="en-US" sz="2400" b="1" dirty="0">
                          <a:solidFill>
                            <a:schemeClr val="tx1"/>
                          </a:solidFill>
                        </a:rPr>
                        <a:t>土地淹没、停产转产、收入减少、环境破坏、工程移民等</a:t>
                      </a:r>
                    </a:p>
                  </a:txBody>
                  <a:tcPr marL="91442" marR="91442"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7660" name="TextBox 2">
            <a:extLst>
              <a:ext uri="{FF2B5EF4-FFF2-40B4-BE49-F238E27FC236}">
                <a16:creationId xmlns:a16="http://schemas.microsoft.com/office/drawing/2014/main" id="{6EF82F6F-BB83-6983-86F8-167518A97481}"/>
              </a:ext>
            </a:extLst>
          </p:cNvPr>
          <p:cNvSpPr txBox="1">
            <a:spLocks noChangeArrowheads="1"/>
          </p:cNvSpPr>
          <p:nvPr/>
        </p:nvSpPr>
        <p:spPr bwMode="auto">
          <a:xfrm>
            <a:off x="719138" y="1143000"/>
            <a:ext cx="7696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nSpc>
                <a:spcPct val="150000"/>
              </a:lnSpc>
              <a:buFont typeface="Wingdings" panose="05000000000000000000" pitchFamily="2" charset="2"/>
              <a:buChar char="n"/>
            </a:pPr>
            <a:r>
              <a:rPr lang="zh-CN" altLang="en-US" sz="2400" b="1"/>
              <a:t>南水北调中线工程、南水北调东线工程（一期）已经完工并向北方地区调水。</a:t>
            </a:r>
            <a:endParaRPr lang="en-US" altLang="zh-CN" sz="2400" b="1"/>
          </a:p>
          <a:p>
            <a:pPr>
              <a:lnSpc>
                <a:spcPct val="150000"/>
              </a:lnSpc>
              <a:buFont typeface="Wingdings" panose="05000000000000000000" pitchFamily="2" charset="2"/>
              <a:buChar char="n"/>
            </a:pPr>
            <a:r>
              <a:rPr lang="zh-CN" altLang="en-US" sz="2400" b="1"/>
              <a:t>西线工程截至目前，尚处于规划阶段，没有开工建设。</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内容占位符 2">
            <a:extLst>
              <a:ext uri="{FF2B5EF4-FFF2-40B4-BE49-F238E27FC236}">
                <a16:creationId xmlns:a16="http://schemas.microsoft.com/office/drawing/2014/main" id="{A0D89275-D478-0839-FDCD-F0DFE2D58EFD}"/>
              </a:ext>
            </a:extLst>
          </p:cNvPr>
          <p:cNvSpPr>
            <a:spLocks noGrp="1" noChangeArrowheads="1"/>
          </p:cNvSpPr>
          <p:nvPr>
            <p:ph idx="1"/>
          </p:nvPr>
        </p:nvSpPr>
        <p:spPr>
          <a:xfrm>
            <a:off x="762000" y="1752600"/>
            <a:ext cx="7772400" cy="4114800"/>
          </a:xfrm>
        </p:spPr>
        <p:txBody>
          <a:bodyPr/>
          <a:lstStyle/>
          <a:p>
            <a:pPr>
              <a:lnSpc>
                <a:spcPct val="150000"/>
              </a:lnSpc>
            </a:pPr>
            <a:r>
              <a:rPr lang="zh-CN" altLang="en-US" b="1"/>
              <a:t>工程往往是某些地区和人群受益，某些地区和人群要做出牺牲。</a:t>
            </a:r>
          </a:p>
          <a:p>
            <a:pPr>
              <a:lnSpc>
                <a:spcPct val="150000"/>
              </a:lnSpc>
            </a:pPr>
            <a:r>
              <a:rPr lang="zh-CN" altLang="en-US" b="1"/>
              <a:t>涉及不同人群之间的利益补偿、利益协调问题，</a:t>
            </a:r>
            <a:r>
              <a:rPr lang="zh-CN" altLang="en-US" b="1">
                <a:solidFill>
                  <a:srgbClr val="FF0000"/>
                </a:solidFill>
              </a:rPr>
              <a:t>公平公正</a:t>
            </a:r>
            <a:r>
              <a:rPr lang="zh-CN" altLang="en-US" b="1"/>
              <a:t>问题十分突出。</a:t>
            </a:r>
          </a:p>
          <a:p>
            <a:pPr>
              <a:lnSpc>
                <a:spcPct val="150000"/>
              </a:lnSpc>
            </a:pPr>
            <a:endParaRPr lang="zh-CN" altLang="en-US" b="1"/>
          </a:p>
          <a:p>
            <a:pPr>
              <a:lnSpc>
                <a:spcPct val="150000"/>
              </a:lnSpc>
            </a:pPr>
            <a:endParaRPr lang="zh-CN" altLang="en-US" b="1"/>
          </a:p>
          <a:p>
            <a:pPr>
              <a:lnSpc>
                <a:spcPct val="150000"/>
              </a:lnSpc>
            </a:pPr>
            <a:endParaRPr lang="zh-CN" alt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Box 4">
            <a:extLst>
              <a:ext uri="{FF2B5EF4-FFF2-40B4-BE49-F238E27FC236}">
                <a16:creationId xmlns:a16="http://schemas.microsoft.com/office/drawing/2014/main" id="{87587745-6302-99E5-E0F1-7D8E049561F7}"/>
              </a:ext>
            </a:extLst>
          </p:cNvPr>
          <p:cNvSpPr txBox="1">
            <a:spLocks noChangeArrowheads="1"/>
          </p:cNvSpPr>
          <p:nvPr>
            <p:custDataLst>
              <p:tags r:id="rId2"/>
            </p:custDataLst>
          </p:nvPr>
        </p:nvSpPr>
        <p:spPr bwMode="auto">
          <a:xfrm>
            <a:off x="692150" y="1295400"/>
            <a:ext cx="8077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200000"/>
              </a:lnSpc>
            </a:pPr>
            <a:r>
              <a:rPr lang="zh-CN" altLang="en-US" sz="3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南水北调一共规划了几条线路？分别是什么？</a:t>
            </a:r>
          </a:p>
        </p:txBody>
      </p:sp>
      <p:sp>
        <p:nvSpPr>
          <p:cNvPr id="6" name="圆角矩形 5">
            <a:extLst>
              <a:ext uri="{FF2B5EF4-FFF2-40B4-BE49-F238E27FC236}">
                <a16:creationId xmlns:a16="http://schemas.microsoft.com/office/drawing/2014/main" id="{B0DDBADC-CDF8-2FC8-F943-CD9ACFEB04A7}"/>
              </a:ext>
            </a:extLst>
          </p:cNvPr>
          <p:cNvSpPr/>
          <p:nvPr>
            <p:custDataLst>
              <p:tags r:id="rId3"/>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p>
        </p:txBody>
      </p:sp>
      <p:sp>
        <p:nvSpPr>
          <p:cNvPr id="12" name="矩形 11">
            <a:extLst>
              <a:ext uri="{FF2B5EF4-FFF2-40B4-BE49-F238E27FC236}">
                <a16:creationId xmlns:a16="http://schemas.microsoft.com/office/drawing/2014/main" id="{7293557A-968D-28DE-9DE0-B1F3DF136CD6}"/>
              </a:ext>
            </a:extLst>
          </p:cNvPr>
          <p:cNvSpPr/>
          <p:nvPr>
            <p:custDataLst>
              <p:tags r:id="rId4"/>
            </p:custDataLst>
          </p:nvPr>
        </p:nvSpPr>
        <p:spPr>
          <a:xfrm>
            <a:off x="0" y="5849938"/>
            <a:ext cx="9144000" cy="365125"/>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defRPr/>
            </a:pP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正常使用主观题需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2.0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以上版本雨课堂</a:t>
            </a:r>
          </a:p>
        </p:txBody>
      </p:sp>
      <p:grpSp>
        <p:nvGrpSpPr>
          <p:cNvPr id="29700" name="组合 10">
            <a:extLst>
              <a:ext uri="{FF2B5EF4-FFF2-40B4-BE49-F238E27FC236}">
                <a16:creationId xmlns:a16="http://schemas.microsoft.com/office/drawing/2014/main" id="{CA88A176-398B-C23D-DE8E-7F3C3971593B}"/>
              </a:ext>
            </a:extLst>
          </p:cNvPr>
          <p:cNvGrpSpPr>
            <a:grpSpLocks/>
          </p:cNvGrpSpPr>
          <p:nvPr/>
        </p:nvGrpSpPr>
        <p:grpSpPr bwMode="auto">
          <a:xfrm>
            <a:off x="0" y="0"/>
            <a:ext cx="9144000" cy="635000"/>
            <a:chOff x="0" y="0"/>
            <a:chExt cx="9144000" cy="635000"/>
          </a:xfrm>
        </p:grpSpPr>
        <p:sp>
          <p:nvSpPr>
            <p:cNvPr id="7" name="TitleBackground">
              <a:extLst>
                <a:ext uri="{FF2B5EF4-FFF2-40B4-BE49-F238E27FC236}">
                  <a16:creationId xmlns:a16="http://schemas.microsoft.com/office/drawing/2014/main" id="{93103B3A-2805-F51E-EF9F-E6AB66435820}"/>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ColorBlock">
              <a:extLst>
                <a:ext uri="{FF2B5EF4-FFF2-40B4-BE49-F238E27FC236}">
                  <a16:creationId xmlns:a16="http://schemas.microsoft.com/office/drawing/2014/main" id="{C9CE886A-9497-69D9-5F17-B8DDFBA221F0}"/>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03" name="TypeText">
              <a:extLst>
                <a:ext uri="{FF2B5EF4-FFF2-40B4-BE49-F238E27FC236}">
                  <a16:creationId xmlns:a16="http://schemas.microsoft.com/office/drawing/2014/main" id="{ED022326-4E57-9B67-7E41-BF299B4A7ED9}"/>
                </a:ext>
              </a:extLst>
            </p:cNvPr>
            <p:cNvSpPr txBox="1">
              <a:spLocks noChangeArrowheads="1"/>
            </p:cNvSpPr>
            <p:nvPr>
              <p:custDataLst>
                <p:tags r:id="rId8"/>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p>
          </p:txBody>
        </p:sp>
        <p:sp>
          <p:nvSpPr>
            <p:cNvPr id="29704" name="TipText">
              <a:extLst>
                <a:ext uri="{FF2B5EF4-FFF2-40B4-BE49-F238E27FC236}">
                  <a16:creationId xmlns:a16="http://schemas.microsoft.com/office/drawing/2014/main" id="{97ACA8FB-02F1-0B55-06A6-5C7F93AD106F}"/>
                </a:ext>
              </a:extLst>
            </p:cNvPr>
            <p:cNvSpPr txBox="1">
              <a:spLocks noChangeArrowheads="1"/>
            </p:cNvSpPr>
            <p:nvPr>
              <p:custDataLst>
                <p:tags r:id="rId9"/>
              </p:custDataLst>
            </p:nvPr>
          </p:nvSpPr>
          <p:spPr bwMode="auto">
            <a:xfrm>
              <a:off x="1427480"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29705" name="图片 3">
            <a:extLst>
              <a:ext uri="{FF2B5EF4-FFF2-40B4-BE49-F238E27FC236}">
                <a16:creationId xmlns:a16="http://schemas.microsoft.com/office/drawing/2014/main" id="{4FD433BD-1BE2-2EC7-3D6E-88FDBF5B67CE}"/>
              </a:ext>
            </a:extLst>
          </p:cNvPr>
          <p:cNvPicPr>
            <a:picLocks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Box 1">
            <a:extLst>
              <a:ext uri="{FF2B5EF4-FFF2-40B4-BE49-F238E27FC236}">
                <a16:creationId xmlns:a16="http://schemas.microsoft.com/office/drawing/2014/main" id="{8667C3B7-BB84-E189-8EEE-DF3CB99E1DC7}"/>
              </a:ext>
            </a:extLst>
          </p:cNvPr>
          <p:cNvSpPr txBox="1">
            <a:spLocks noChangeArrowheads="1"/>
          </p:cNvSpPr>
          <p:nvPr/>
        </p:nvSpPr>
        <p:spPr bwMode="auto">
          <a:xfrm>
            <a:off x="1144588" y="1066800"/>
            <a:ext cx="2036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noProof="1">
                <a:latin typeface="宋体" panose="02010600030101010101" pitchFamily="2" charset="-122"/>
                <a:sym typeface="+mn-ea"/>
              </a:rPr>
              <a:t>本章内容</a:t>
            </a:r>
          </a:p>
        </p:txBody>
      </p:sp>
      <p:pic>
        <p:nvPicPr>
          <p:cNvPr id="30722" name="Picture 1" descr="C:\Users\Administrator\AppData\Roaming\Tencent\Users\565354\QQ\WinTemp\RichOle\@_1}I3BL[(RKALDR3HX}CNL.png">
            <a:extLst>
              <a:ext uri="{FF2B5EF4-FFF2-40B4-BE49-F238E27FC236}">
                <a16:creationId xmlns:a16="http://schemas.microsoft.com/office/drawing/2014/main" id="{68B2ED20-E754-639B-E5FA-C1B56BE69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913" y="1981200"/>
            <a:ext cx="65055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hZTQ1MDNjM2FjOTIxMWZjN2EwZjE0N2Y2YzExMjcifQ=="/>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MultipleChoiceMA"/>
  <p:tag name="PROBLEMSCORE" val="5.0"/>
  <p:tag name="PROBLEMSCORE_HALF" val="0.0"/>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5.0"/>
  <p:tag name="PROBLEMSCORE_HALF" val="0.0"/>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0</TotalTime>
  <Words>2758</Words>
  <Application>Microsoft Office PowerPoint</Application>
  <PresentationFormat>全屏显示(4:3)</PresentationFormat>
  <Paragraphs>258</Paragraphs>
  <Slides>59</Slides>
  <Notes>29</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59</vt:i4>
      </vt:variant>
    </vt:vector>
  </HeadingPairs>
  <TitlesOfParts>
    <vt:vector size="73" baseType="lpstr">
      <vt:lpstr>Arial</vt:lpstr>
      <vt:lpstr>宋体</vt:lpstr>
      <vt:lpstr>Wingdings</vt:lpstr>
      <vt:lpstr>Tahoma</vt:lpstr>
      <vt:lpstr>Calibri</vt:lpstr>
      <vt:lpstr>等线</vt:lpstr>
      <vt:lpstr>微软雅黑</vt:lpstr>
      <vt:lpstr>黑体</vt:lpstr>
      <vt:lpstr>+mn-ea</vt:lpstr>
      <vt:lpstr>Segoe Print</vt:lpstr>
      <vt:lpstr>仿宋</vt:lpstr>
      <vt:lpstr>Arial Unicode MS</vt:lpstr>
      <vt:lpstr>Blends</vt:lpstr>
      <vt:lpstr>1_Blends</vt:lpstr>
      <vt:lpstr>第三章 工程中的价值、利益与公正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【案例】居民与变电站的PK之战</vt:lpstr>
      <vt:lpstr>【案例】被拆除通信基站后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晓宇 庞</cp:lastModifiedBy>
  <cp:revision>178</cp:revision>
  <dcterms:created xsi:type="dcterms:W3CDTF">2016-03-15T02:19:23Z</dcterms:created>
  <dcterms:modified xsi:type="dcterms:W3CDTF">2023-09-06T07:26:59Z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2052-11.1.0.12019</vt:lpwstr>
  </property>
  <property fmtid="{D5CDD505-2E9C-101B-9397-08002B2CF9AE}" pid="4" name="ICV">
    <vt:lpwstr>9BFBD7C9E14D404F90068ED1D1A1EBC2</vt:lpwstr>
  </property>
</Properties>
</file>